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1" r:id="rId45"/>
    <p:sldId id="302"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64781CA-0851-446D-B71C-A83DBAF68EC3}" type="datetimeFigureOut">
              <a:rPr lang="en-US" smtClean="0"/>
              <a:pPr/>
              <a:t>3/22/2020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7CDB7C-5751-4E61-911D-3442F01C042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37CDB7C-5751-4E61-911D-3442F01C0422}"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EB3D20C6-24D8-4724-885C-927D28B34D1C}" type="datetimeFigureOut">
              <a:rPr lang="en-US" smtClean="0"/>
              <a:pPr/>
              <a:t>3/22/2020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EAC73E9-0AA9-4783-A083-19671750ED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EAC73E9-0AA9-4783-A083-19671750ED8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EB3D20C6-24D8-4724-885C-927D28B34D1C}" type="datetimeFigureOut">
              <a:rPr lang="en-US" smtClean="0"/>
              <a:pPr/>
              <a:t>3/22/2020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EAC73E9-0AA9-4783-A083-19671750ED8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EB3D20C6-24D8-4724-885C-927D28B34D1C}" type="datetimeFigureOut">
              <a:rPr lang="en-US" smtClean="0"/>
              <a:pPr/>
              <a:t>3/22/2020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EB3D20C6-24D8-4724-885C-927D28B34D1C}" type="datetimeFigureOut">
              <a:rPr lang="en-US" smtClean="0"/>
              <a:pPr/>
              <a:t>3/22/2020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AC73E9-0AA9-4783-A083-19671750ED8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EB3D20C6-24D8-4724-885C-927D28B34D1C}" type="datetimeFigureOut">
              <a:rPr lang="en-US" smtClean="0"/>
              <a:pPr/>
              <a:t>3/22/2020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EAC73E9-0AA9-4783-A083-19671750ED8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chemistry.about.com/od/lecturenotesl3/a/concentration.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en.wikipedia.org/wiki/Mole_(unit)" TargetMode="External"/><Relationship Id="rId3" Type="http://schemas.openxmlformats.org/officeDocument/2006/relationships/hyperlink" Target="https://en.wikipedia.org/wiki/Solution" TargetMode="External"/><Relationship Id="rId7" Type="http://schemas.openxmlformats.org/officeDocument/2006/relationships/hyperlink" Target="https://en.wikipedia.org/wiki/Chemistry" TargetMode="External"/><Relationship Id="rId2" Type="http://schemas.openxmlformats.org/officeDocument/2006/relationships/hyperlink" Target="https://en.wikipedia.org/wiki/Concentration" TargetMode="External"/><Relationship Id="rId1" Type="http://schemas.openxmlformats.org/officeDocument/2006/relationships/slideLayout" Target="../slideLayouts/slideLayout2.xml"/><Relationship Id="rId6" Type="http://schemas.openxmlformats.org/officeDocument/2006/relationships/hyperlink" Target="https://en.wikipedia.org/wiki/Volume" TargetMode="External"/><Relationship Id="rId5" Type="http://schemas.openxmlformats.org/officeDocument/2006/relationships/hyperlink" Target="https://en.wikipedia.org/wiki/Amount_of_substance" TargetMode="External"/><Relationship Id="rId4" Type="http://schemas.openxmlformats.org/officeDocument/2006/relationships/hyperlink" Target="https://en.wikipedia.org/wiki/Chemical_species" TargetMode="External"/><Relationship Id="rId9" Type="http://schemas.openxmlformats.org/officeDocument/2006/relationships/hyperlink" Target="https://en.wikipedia.org/wiki/Litr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Analytical_chemistry" TargetMode="External"/><Relationship Id="rId13" Type="http://schemas.openxmlformats.org/officeDocument/2006/relationships/hyperlink" Target="https://en.wikipedia.org/wiki/Electrophoresis" TargetMode="External"/><Relationship Id="rId18" Type="http://schemas.openxmlformats.org/officeDocument/2006/relationships/hyperlink" Target="https://en.wikipedia.org/wiki/Nuclear_magnetic_resonance_spectroscopy" TargetMode="External"/><Relationship Id="rId3" Type="http://schemas.openxmlformats.org/officeDocument/2006/relationships/hyperlink" Target="https://en.wikipedia.org/wiki/Quantification_(science)" TargetMode="External"/><Relationship Id="rId7" Type="http://schemas.openxmlformats.org/officeDocument/2006/relationships/hyperlink" Target="https://en.wikipedia.org/wiki/Wet_chemistry" TargetMode="External"/><Relationship Id="rId12" Type="http://schemas.openxmlformats.org/officeDocument/2006/relationships/hyperlink" Target="https://en.wikipedia.org/wiki/Chromatography" TargetMode="External"/><Relationship Id="rId17" Type="http://schemas.openxmlformats.org/officeDocument/2006/relationships/hyperlink" Target="https://en.wikipedia.org/wiki/Electrochemistry" TargetMode="External"/><Relationship Id="rId2" Type="http://schemas.openxmlformats.org/officeDocument/2006/relationships/hyperlink" Target="https://en.wikipedia.org/wiki/Separation_process" TargetMode="External"/><Relationship Id="rId16" Type="http://schemas.openxmlformats.org/officeDocument/2006/relationships/hyperlink" Target="https://en.wikipedia.org/wiki/Thermodynamics" TargetMode="External"/><Relationship Id="rId1" Type="http://schemas.openxmlformats.org/officeDocument/2006/relationships/slideLayout" Target="../slideLayouts/slideLayout2.xml"/><Relationship Id="rId6" Type="http://schemas.openxmlformats.org/officeDocument/2006/relationships/hyperlink" Target="https://en.wikipedia.org/wiki/Quantitative_analysis_(chemistry)" TargetMode="External"/><Relationship Id="rId11" Type="http://schemas.openxmlformats.org/officeDocument/2006/relationships/hyperlink" Target="https://en.wikipedia.org/wiki/Distillation" TargetMode="External"/><Relationship Id="rId5" Type="http://schemas.openxmlformats.org/officeDocument/2006/relationships/hyperlink" Target="https://en.wikipedia.org/wiki/Qualitative_inorganic_analysis" TargetMode="External"/><Relationship Id="rId15" Type="http://schemas.openxmlformats.org/officeDocument/2006/relationships/hyperlink" Target="https://en.wikipedia.org/wiki/Spectroscopy" TargetMode="External"/><Relationship Id="rId10" Type="http://schemas.openxmlformats.org/officeDocument/2006/relationships/hyperlink" Target="https://en.wikipedia.org/wiki/Extraction_(chemistry)" TargetMode="External"/><Relationship Id="rId4" Type="http://schemas.openxmlformats.org/officeDocument/2006/relationships/hyperlink" Target="https://en.wikipedia.org/wiki/Analyte" TargetMode="External"/><Relationship Id="rId9" Type="http://schemas.openxmlformats.org/officeDocument/2006/relationships/hyperlink" Target="https://en.wikipedia.org/wiki/Precipitation_(chemistry)" TargetMode="External"/><Relationship Id="rId14" Type="http://schemas.openxmlformats.org/officeDocument/2006/relationships/hyperlink" Target="https://en.wikipedia.org/wiki/Field_flow_fractionatio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chemistry.about.com/od/chemistryglossary/a/volumedef.htm" TargetMode="External"/><Relationship Id="rId2" Type="http://schemas.openxmlformats.org/officeDocument/2006/relationships/hyperlink" Target="http://chemistry.about.com/od/chemistryglossary/a/solutiondef.htm" TargetMode="External"/><Relationship Id="rId1" Type="http://schemas.openxmlformats.org/officeDocument/2006/relationships/slideLayout" Target="../slideLayouts/slideLayout2.xml"/><Relationship Id="rId6" Type="http://schemas.openxmlformats.org/officeDocument/2006/relationships/hyperlink" Target="http://chemistry.about.com/od/chemistryglossary/a/reactiondef.htm" TargetMode="External"/><Relationship Id="rId5" Type="http://schemas.openxmlformats.org/officeDocument/2006/relationships/hyperlink" Target="http://chemistry.about.com/od/dictionariesglossaries/g/defalkaline.htm" TargetMode="External"/><Relationship Id="rId4" Type="http://schemas.openxmlformats.org/officeDocument/2006/relationships/hyperlink" Target="http://chemistry.about.com/od/chemistryglossary/a/aciddefinition.ht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PH_indicator" TargetMode="External"/><Relationship Id="rId2" Type="http://schemas.openxmlformats.org/officeDocument/2006/relationships/hyperlink" Target="https://en.wikipedia.org/wiki/Neutralization_(chemistry)" TargetMode="External"/><Relationship Id="rId1" Type="http://schemas.openxmlformats.org/officeDocument/2006/relationships/slideLayout" Target="../slideLayouts/slideLayout2.xml"/><Relationship Id="rId4" Type="http://schemas.openxmlformats.org/officeDocument/2006/relationships/hyperlink" Target="https://en.wikipedia.org/wiki/PH_meter"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en.wikipedia.org/wiki/Metal_amides" TargetMode="External"/><Relationship Id="rId2" Type="http://schemas.openxmlformats.org/officeDocument/2006/relationships/hyperlink" Target="https://en.wikipedia.org/wiki/Organolithium_reagent" TargetMode="External"/><Relationship Id="rId1" Type="http://schemas.openxmlformats.org/officeDocument/2006/relationships/slideLayout" Target="../slideLayouts/slideLayout2.xml"/><Relationship Id="rId6" Type="http://schemas.openxmlformats.org/officeDocument/2006/relationships/hyperlink" Target="https://en.wikipedia.org/wiki/THF" TargetMode="External"/><Relationship Id="rId5" Type="http://schemas.openxmlformats.org/officeDocument/2006/relationships/hyperlink" Target="https://en.wikipedia.org/wiki/PKa" TargetMode="External"/><Relationship Id="rId4" Type="http://schemas.openxmlformats.org/officeDocument/2006/relationships/hyperlink" Target="https://en.wikipedia.org/wiki/Hydride"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titrations.info/acid-base-titration-hydrochloric-acid"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Chemometrics" TargetMode="External"/><Relationship Id="rId2" Type="http://schemas.openxmlformats.org/officeDocument/2006/relationships/hyperlink" Target="https://en.wikipedia.org/wiki/Experimental_desig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www.proprofs.com/discuss/q/394694/sample-0215-titrated-with-weak-acid-took-reach-equivalence-p" TargetMode="External"/><Relationship Id="rId2" Type="http://schemas.openxmlformats.org/officeDocument/2006/relationships/hyperlink" Target="http://www.proprofs.com/discuss/q/91802/the-concentration-of-naoh-is-05-if-20-ml-needed-to"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proprofs.com/discuss/q/269913/calculate-molarity-solution-isneutralized-naoh"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thoughtco.com/definition-of-concentration-605844" TargetMode="External"/><Relationship Id="rId2" Type="http://schemas.openxmlformats.org/officeDocument/2006/relationships/hyperlink" Target="https://www.thoughtco.com/titration-definition-602128" TargetMode="External"/><Relationship Id="rId1" Type="http://schemas.openxmlformats.org/officeDocument/2006/relationships/slideLayout" Target="../slideLayouts/slideLayout2.xml"/><Relationship Id="rId6" Type="http://schemas.openxmlformats.org/officeDocument/2006/relationships/hyperlink" Target="https://www.thoughtco.com/acids-and-bases-titration-curves-603656" TargetMode="External"/><Relationship Id="rId5" Type="http://schemas.openxmlformats.org/officeDocument/2006/relationships/hyperlink" Target="https://www.thoughtco.com/definition-of-reagent-and-examples-605598" TargetMode="External"/><Relationship Id="rId4" Type="http://schemas.openxmlformats.org/officeDocument/2006/relationships/hyperlink" Target="http://chemistry.about.com/od/chemistryglossary/g/Analyte-Definition.htm"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en.wikipedia.org/wiki/Potassium_chloride" TargetMode="External"/><Relationship Id="rId2" Type="http://schemas.openxmlformats.org/officeDocument/2006/relationships/hyperlink" Target="https://en.wikipedia.org/wiki/Silver_nitrate" TargetMode="External"/><Relationship Id="rId1" Type="http://schemas.openxmlformats.org/officeDocument/2006/relationships/slideLayout" Target="../slideLayouts/slideLayout2.xml"/><Relationship Id="rId4" Type="http://schemas.openxmlformats.org/officeDocument/2006/relationships/hyperlink" Target="https://en.wikipedia.org/wiki/Silver_chloride"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http://www.shodor.org/UNChem/glossary.html"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www.shodor.org/UNChem/glossary.html"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www.shodor.org/UNChem/glossary.html"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en.wikipedia.org/wiki/Concentration" TargetMode="External"/><Relationship Id="rId7" Type="http://schemas.openxmlformats.org/officeDocument/2006/relationships/image" Target="../media/image7.png"/><Relationship Id="rId2" Type="http://schemas.openxmlformats.org/officeDocument/2006/relationships/hyperlink" Target="https://en.wikipedia.org/wiki/Chemistry" TargetMode="External"/><Relationship Id="rId1" Type="http://schemas.openxmlformats.org/officeDocument/2006/relationships/slideLayout" Target="../slideLayouts/slideLayout2.xml"/><Relationship Id="rId6" Type="http://schemas.openxmlformats.org/officeDocument/2006/relationships/hyperlink" Target="https://en.wikipedia.org/wiki/Osmotic_concentration" TargetMode="External"/><Relationship Id="rId5" Type="http://schemas.openxmlformats.org/officeDocument/2006/relationships/hyperlink" Target="https://en.wikipedia.org/wiki/Normal_concentration" TargetMode="External"/><Relationship Id="rId4" Type="http://schemas.openxmlformats.org/officeDocument/2006/relationships/hyperlink" Target="https://en.wikipedia.org/wiki/Solu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ocratic.org/chemistry/solutions-and-their-behavior/solute" TargetMode="External"/><Relationship Id="rId2" Type="http://schemas.openxmlformats.org/officeDocument/2006/relationships/hyperlink" Target="http://socratic.org/chemistry/solutions-and-their-behavior/percent-concentr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66868" y="152400"/>
            <a:ext cx="5105400" cy="2590800"/>
          </a:xfrm>
        </p:spPr>
        <p:txBody>
          <a:bodyPr/>
          <a:lstStyle/>
          <a:p>
            <a:pPr algn="l"/>
            <a:r>
              <a:rPr lang="en-US" sz="2400" cap="none" dirty="0" smtClean="0"/>
              <a:t/>
            </a:r>
            <a:br>
              <a:rPr lang="en-US" sz="2400" cap="none" dirty="0" smtClean="0"/>
            </a:br>
            <a:r>
              <a:rPr lang="en-US" sz="2400" cap="none" dirty="0" smtClean="0"/>
              <a:t/>
            </a:r>
            <a:br>
              <a:rPr lang="en-US" sz="2400" cap="none" dirty="0" smtClean="0"/>
            </a:br>
            <a:r>
              <a:rPr lang="en-US" sz="2400" cap="none" dirty="0" smtClean="0"/>
              <a:t> Analytical Chemistry</a:t>
            </a:r>
            <a:br>
              <a:rPr lang="en-US" sz="2400" cap="none" dirty="0" smtClean="0"/>
            </a:br>
            <a:r>
              <a:rPr lang="en-US" sz="2400" dirty="0" smtClean="0"/>
              <a:t/>
            </a:r>
            <a:br>
              <a:rPr lang="en-US" sz="2400" dirty="0" smtClean="0"/>
            </a:br>
            <a:endParaRPr lang="en-US" sz="2400" dirty="0"/>
          </a:p>
        </p:txBody>
      </p:sp>
      <p:sp>
        <p:nvSpPr>
          <p:cNvPr id="3" name="Subtitle 2"/>
          <p:cNvSpPr>
            <a:spLocks noGrp="1"/>
          </p:cNvSpPr>
          <p:nvPr>
            <p:ph type="subTitle" idx="1"/>
          </p:nvPr>
        </p:nvSpPr>
        <p:spPr>
          <a:xfrm>
            <a:off x="3354442" y="2590800"/>
            <a:ext cx="5114778" cy="2050312"/>
          </a:xfrm>
        </p:spPr>
        <p:txBody>
          <a:bodyPr/>
          <a:lstStyle/>
          <a:p>
            <a:pPr algn="l"/>
            <a:r>
              <a:rPr lang="en-US" b="1" dirty="0" smtClean="0"/>
              <a:t>Dr/ </a:t>
            </a:r>
            <a:r>
              <a:rPr lang="en-US" b="1" dirty="0" err="1" smtClean="0"/>
              <a:t>Nesreen</a:t>
            </a:r>
            <a:r>
              <a:rPr lang="en-US" b="1" dirty="0" smtClean="0"/>
              <a:t> S. </a:t>
            </a:r>
            <a:r>
              <a:rPr lang="en-US" b="1" dirty="0" err="1" smtClean="0"/>
              <a:t>Salim</a:t>
            </a:r>
            <a:r>
              <a:rPr lang="en-US" b="1" dirty="0" smtClean="0"/>
              <a:t> </a:t>
            </a:r>
            <a:endParaRPr lang="en-US" b="1" dirty="0"/>
          </a:p>
        </p:txBody>
      </p:sp>
      <p:pic>
        <p:nvPicPr>
          <p:cNvPr id="4" name="Picture 3"/>
          <p:cNvPicPr/>
          <p:nvPr/>
        </p:nvPicPr>
        <p:blipFill>
          <a:blip r:embed="rId3" cstate="print"/>
          <a:srcRect/>
          <a:stretch>
            <a:fillRect/>
          </a:stretch>
        </p:blipFill>
        <p:spPr bwMode="auto">
          <a:xfrm>
            <a:off x="0" y="762000"/>
            <a:ext cx="3276600" cy="4267200"/>
          </a:xfrm>
          <a:prstGeom prst="rect">
            <a:avLst/>
          </a:prstGeom>
          <a:noFill/>
          <a:ln w="9525">
            <a:noFill/>
            <a:miter lim="800000"/>
            <a:headEnd/>
            <a:tailEnd/>
          </a:ln>
        </p:spPr>
      </p:pic>
      <p:pic>
        <p:nvPicPr>
          <p:cNvPr id="5" name="Picture 4"/>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7772400" y="87238"/>
            <a:ext cx="1258319" cy="750962"/>
          </a:xfrm>
          <a:prstGeom prst="rect">
            <a:avLst/>
          </a:prstGeom>
          <a:noFill/>
          <a:ln>
            <a:noFill/>
          </a:ln>
          <a:effectLst/>
        </p:spPr>
      </p:pic>
      <p:pic>
        <p:nvPicPr>
          <p:cNvPr id="6" name="Picture 5"/>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6248400" y="0"/>
            <a:ext cx="1229072" cy="827163"/>
          </a:xfrm>
          <a:prstGeom prst="rect">
            <a:avLst/>
          </a:prstGeom>
          <a:noFill/>
          <a:ln>
            <a:noFill/>
          </a:ln>
          <a:effectLst/>
        </p:spPr>
      </p:pic>
      <p:pic>
        <p:nvPicPr>
          <p:cNvPr id="7" name="Picture 6"/>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419600" y="0"/>
            <a:ext cx="1447800" cy="914400"/>
          </a:xfrm>
          <a:prstGeom prst="rect">
            <a:avLst/>
          </a:prstGeom>
          <a:noFill/>
          <a:ln>
            <a:noFill/>
          </a:ln>
          <a:effectLst/>
        </p:spPr>
      </p:pic>
      <p:pic>
        <p:nvPicPr>
          <p:cNvPr id="8" name="Picture 7" descr="biochemistry"/>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895600" y="0"/>
            <a:ext cx="1370112" cy="105734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I have the mass of solute  and we can calculate volume of solution by density and mass of solution </a:t>
            </a:r>
          </a:p>
          <a:p>
            <a:r>
              <a:rPr lang="en-US" dirty="0" smtClean="0"/>
              <a:t>volume of solution =  mass / density = 50 ÷ 1.1 = 45.45 ml </a:t>
            </a:r>
          </a:p>
          <a:p>
            <a:r>
              <a:rPr lang="en-US" dirty="0" smtClean="0"/>
              <a:t> </a:t>
            </a:r>
          </a:p>
          <a:p>
            <a:r>
              <a:rPr lang="en-US" dirty="0" smtClean="0"/>
              <a:t>% w-v =  5÷ 45.45 = 11 % </a:t>
            </a:r>
          </a:p>
          <a:p>
            <a:pPr lvl="0"/>
            <a:r>
              <a:rPr lang="en-US" dirty="0" smtClean="0"/>
              <a:t>% v-w =  (volume of solute / mass of solution)  × 100</a:t>
            </a:r>
          </a:p>
          <a:p>
            <a:r>
              <a:rPr lang="en-US" dirty="0" err="1" smtClean="0"/>
              <a:t>calculatevolume</a:t>
            </a:r>
            <a:r>
              <a:rPr lang="en-US" dirty="0" smtClean="0"/>
              <a:t> of solute  by density and mass of solution </a:t>
            </a:r>
          </a:p>
          <a:p>
            <a:r>
              <a:rPr lang="en-US" dirty="0" smtClean="0"/>
              <a:t>volume of solute  =  mass / density = 5 ÷1.5 = 3.33 ml </a:t>
            </a:r>
          </a:p>
          <a:p>
            <a:r>
              <a:rPr lang="en-US" dirty="0" smtClean="0"/>
              <a:t>% v-w =  3.33 / 50 = 6.66 % </a:t>
            </a:r>
          </a:p>
          <a:p>
            <a:pPr lvl="0"/>
            <a:r>
              <a:rPr lang="en-US" dirty="0" smtClean="0"/>
              <a:t>% V-V =  (volume of solute / volume of solution) × 100</a:t>
            </a:r>
          </a:p>
          <a:p>
            <a:r>
              <a:rPr lang="en-US" dirty="0" smtClean="0"/>
              <a:t>=( 3.33 / 45.45 )  × 100  = </a:t>
            </a:r>
          </a:p>
          <a:p>
            <a:r>
              <a:rPr lang="en-US" dirty="0" smtClean="0"/>
              <a:t>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Normality concentration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The normality of a solution is the gram equivalent weight of a solute per liter of solution. A gram equivalent weight or equivalent is a measure of the reactive capacity of a given chemical species (ion, molecule, etc.). Normality is the </a:t>
            </a:r>
            <a:r>
              <a:rPr lang="en-US" u="sng" dirty="0" smtClean="0">
                <a:hlinkClick r:id="rId2"/>
              </a:rPr>
              <a:t>only concentration unit</a:t>
            </a:r>
            <a:r>
              <a:rPr lang="en-US" dirty="0" smtClean="0"/>
              <a:t> that is reaction dependent. Here's an example of how to calculate the normality of a solution.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Consult chemical reference books to find out the valence and the molecular weight of the substance. Molecular weight is the ratio of the mass of 1 molecule of the substance to the mass (one carbon12 molecule divided by 12.) Valence is determined by the maximum number of subatomic valence or atom to atom bonds that the substance may form with other substances. This information will be required to determine normality.</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equivalent weight of the substance is equal to the molecular weight divided by the valence.</a:t>
            </a:r>
          </a:p>
          <a:p>
            <a:r>
              <a:rPr lang="en-US" b="1" dirty="0" smtClean="0"/>
              <a:t>3- Calculate normality.</a:t>
            </a:r>
            <a:r>
              <a:rPr lang="en-US" dirty="0" smtClean="0"/>
              <a:t> Normality is the concentration of the substance of interest in a dissolving liquid. Therefore, normality is a property of the </a:t>
            </a:r>
          </a:p>
          <a:p>
            <a:r>
              <a:rPr lang="en-US" dirty="0" smtClean="0"/>
              <a:t> </a:t>
            </a:r>
          </a:p>
          <a:p>
            <a:r>
              <a:rPr lang="en-US" dirty="0" smtClean="0"/>
              <a:t> </a:t>
            </a:r>
          </a:p>
          <a:p>
            <a:r>
              <a:rPr lang="en-US" dirty="0" smtClean="0"/>
              <a:t>mixture, and will vary with the use of more or less dissolving liquid to place the substance of interest into a solution. Normality is the number of grams of the substance of interest divided by (the equivalent weight of the substance times the amount of dissolving liquid).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b="1" dirty="0" smtClean="0"/>
              <a:t>4-Try an example.</a:t>
            </a:r>
            <a:r>
              <a:rPr lang="en-US" dirty="0" smtClean="0"/>
              <a:t> Dissolve sodium chloride (</a:t>
            </a:r>
            <a:r>
              <a:rPr lang="en-US" dirty="0" err="1" smtClean="0"/>
              <a:t>NaCl</a:t>
            </a:r>
            <a:r>
              <a:rPr lang="en-US" dirty="0" smtClean="0"/>
              <a:t>) in water. Sodium chloride has a valence of 1 and a molecular weight of 58.443. Therefore, the equivalent weight is 58.443/1 or 58.443. 1 gram of </a:t>
            </a:r>
            <a:r>
              <a:rPr lang="en-US" dirty="0" err="1" smtClean="0"/>
              <a:t>NaCl</a:t>
            </a:r>
            <a:r>
              <a:rPr lang="en-US" dirty="0" smtClean="0"/>
              <a:t> is dissolved into 0.05 L of water, so the normality of the solution is 1/(58.443 x 0.05) or 0.342.</a:t>
            </a:r>
          </a:p>
          <a:p>
            <a:r>
              <a:rPr lang="en-US" b="1" dirty="0" smtClean="0"/>
              <a:t>So N.</a:t>
            </a:r>
            <a:r>
              <a:rPr lang="en-US" dirty="0" smtClean="0"/>
              <a:t>C = equivalent amount ÷ volume of solution per liter </a:t>
            </a:r>
          </a:p>
          <a:p>
            <a:r>
              <a:rPr lang="en-US" dirty="0" smtClean="0"/>
              <a:t>equivalent amount = weight (or amount ) of solute per gram  / equivalent weight</a:t>
            </a:r>
          </a:p>
          <a:p>
            <a:r>
              <a:rPr lang="en-US" dirty="0" err="1" smtClean="0"/>
              <a:t>equivalentweight</a:t>
            </a:r>
            <a:r>
              <a:rPr lang="en-US" dirty="0" smtClean="0"/>
              <a:t> = Molecular weigh÷ Valence</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Molar concentration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 </a:t>
            </a:r>
            <a:r>
              <a:rPr lang="en-US" dirty="0" err="1" smtClean="0"/>
              <a:t>lt</a:t>
            </a:r>
            <a:r>
              <a:rPr lang="en-US" dirty="0" smtClean="0"/>
              <a:t> called </a:t>
            </a:r>
            <a:r>
              <a:rPr lang="en-US" b="1" dirty="0" err="1" smtClean="0"/>
              <a:t>molarity</a:t>
            </a:r>
            <a:r>
              <a:rPr lang="en-US" dirty="0" smtClean="0"/>
              <a:t>, </a:t>
            </a:r>
            <a:r>
              <a:rPr lang="en-US" b="1" dirty="0" smtClean="0"/>
              <a:t>amount concentration</a:t>
            </a:r>
            <a:r>
              <a:rPr lang="en-US" dirty="0" smtClean="0"/>
              <a:t> or </a:t>
            </a:r>
            <a:r>
              <a:rPr lang="en-US" b="1" dirty="0" smtClean="0"/>
              <a:t>substance concentration</a:t>
            </a:r>
            <a:r>
              <a:rPr lang="en-US" dirty="0" smtClean="0"/>
              <a:t>, is a measure of the </a:t>
            </a:r>
            <a:r>
              <a:rPr lang="en-US" u="sng" dirty="0" smtClean="0">
                <a:hlinkClick r:id="rId2" tooltip="Concentration"/>
              </a:rPr>
              <a:t>concentration</a:t>
            </a:r>
            <a:r>
              <a:rPr lang="en-US" dirty="0" smtClean="0"/>
              <a:t> of a </a:t>
            </a:r>
            <a:r>
              <a:rPr lang="en-US" u="sng" dirty="0" smtClean="0">
                <a:hlinkClick r:id="rId3" tooltip="Solution"/>
              </a:rPr>
              <a:t>solute</a:t>
            </a:r>
            <a:r>
              <a:rPr lang="en-US" dirty="0" smtClean="0"/>
              <a:t> in a </a:t>
            </a:r>
            <a:r>
              <a:rPr lang="en-US" u="sng" dirty="0" smtClean="0">
                <a:hlinkClick r:id="rId3" tooltip="Solution"/>
              </a:rPr>
              <a:t>solution</a:t>
            </a:r>
            <a:r>
              <a:rPr lang="en-US" dirty="0" smtClean="0"/>
              <a:t>, or of </a:t>
            </a:r>
            <a:r>
              <a:rPr lang="en-US" dirty="0" err="1" smtClean="0"/>
              <a:t>any</a:t>
            </a:r>
            <a:r>
              <a:rPr lang="en-US" u="sng" dirty="0" err="1" smtClean="0">
                <a:hlinkClick r:id="rId4" tooltip="Chemical species"/>
              </a:rPr>
              <a:t>chemical</a:t>
            </a:r>
            <a:r>
              <a:rPr lang="en-US" u="sng" dirty="0" smtClean="0">
                <a:hlinkClick r:id="rId4" tooltip="Chemical species"/>
              </a:rPr>
              <a:t> species</a:t>
            </a:r>
            <a:r>
              <a:rPr lang="en-US" dirty="0" smtClean="0"/>
              <a:t>, in terms of </a:t>
            </a:r>
            <a:r>
              <a:rPr lang="en-US" u="sng" dirty="0" smtClean="0">
                <a:hlinkClick r:id="rId5" tooltip="Amount of substance"/>
              </a:rPr>
              <a:t>amount of substance</a:t>
            </a:r>
            <a:r>
              <a:rPr lang="en-US" dirty="0" smtClean="0"/>
              <a:t> in a given </a:t>
            </a:r>
            <a:r>
              <a:rPr lang="en-US" u="sng" dirty="0" smtClean="0">
                <a:hlinkClick r:id="rId6" tooltip="Volume"/>
              </a:rPr>
              <a:t>volume</a:t>
            </a:r>
            <a:r>
              <a:rPr lang="en-US" dirty="0" smtClean="0"/>
              <a:t>. A commonly used unit for molar concentration in </a:t>
            </a:r>
            <a:r>
              <a:rPr lang="en-US" u="sng" dirty="0" smtClean="0">
                <a:hlinkClick r:id="rId7" tooltip="Chemistry"/>
              </a:rPr>
              <a:t>chemistry</a:t>
            </a:r>
            <a:r>
              <a:rPr lang="en-US" dirty="0" smtClean="0"/>
              <a:t> is the </a:t>
            </a:r>
            <a:r>
              <a:rPr lang="en-US" b="1" dirty="0" smtClean="0"/>
              <a:t>molar</a:t>
            </a:r>
            <a:r>
              <a:rPr lang="en-US" dirty="0" smtClean="0"/>
              <a:t> (unit symbol: </a:t>
            </a:r>
            <a:r>
              <a:rPr lang="en-US" b="1" dirty="0" smtClean="0"/>
              <a:t>M</a:t>
            </a:r>
            <a:r>
              <a:rPr lang="en-US" dirty="0" smtClean="0"/>
              <a:t>), which is defined as the number of </a:t>
            </a:r>
            <a:r>
              <a:rPr lang="en-US" u="sng" dirty="0" smtClean="0">
                <a:hlinkClick r:id="rId8" tooltip="Mole (unit)"/>
              </a:rPr>
              <a:t>moles</a:t>
            </a:r>
            <a:r>
              <a:rPr lang="en-US" dirty="0" smtClean="0"/>
              <a:t> per </a:t>
            </a:r>
            <a:r>
              <a:rPr lang="en-US" u="sng" dirty="0" err="1" smtClean="0">
                <a:hlinkClick r:id="rId9" tooltip="Litre"/>
              </a:rPr>
              <a:t>litre</a:t>
            </a:r>
            <a:r>
              <a:rPr lang="en-US" dirty="0" smtClean="0"/>
              <a:t> (unit symbol: mol/L). A solution with a concentration of 1 mol/L is equivalent to 1 molar (1 M).</a:t>
            </a:r>
          </a:p>
          <a:p>
            <a:r>
              <a:rPr lang="en-US" b="1" dirty="0" smtClean="0"/>
              <a:t>So M.</a:t>
            </a:r>
            <a:r>
              <a:rPr lang="en-US" dirty="0" smtClean="0"/>
              <a:t>C = amount per mole ÷ volume of solution per liter </a:t>
            </a:r>
          </a:p>
          <a:p>
            <a:r>
              <a:rPr lang="en-US" dirty="0" smtClean="0"/>
              <a:t>amount per mole =   weight (or mass ) of solute per gram  /  Molecular weigh</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b="1" dirty="0" smtClean="0"/>
              <a:t>Example :</a:t>
            </a:r>
            <a:endParaRPr lang="en-US" dirty="0" smtClean="0"/>
          </a:p>
          <a:p>
            <a:pPr lvl="0"/>
            <a:r>
              <a:rPr lang="en-US" b="1" dirty="0" smtClean="0"/>
              <a:t>suppose we dissolve 23 g of ammonium chloride (NH4Cl) in enough water to make 145 </a:t>
            </a:r>
            <a:r>
              <a:rPr lang="en-US" b="1" dirty="0" err="1" smtClean="0"/>
              <a:t>mL</a:t>
            </a:r>
            <a:r>
              <a:rPr lang="en-US" b="1" dirty="0" smtClean="0"/>
              <a:t> of solution. What is the </a:t>
            </a:r>
            <a:r>
              <a:rPr lang="en-US" b="1" dirty="0" err="1" smtClean="0"/>
              <a:t>molarity</a:t>
            </a:r>
            <a:r>
              <a:rPr lang="en-US" b="1" dirty="0" smtClean="0"/>
              <a:t> of ammonium chloride in this solution</a:t>
            </a:r>
            <a:endParaRPr lang="en-US" dirty="0" smtClean="0"/>
          </a:p>
          <a:p>
            <a:r>
              <a:rPr lang="en-US" dirty="0" smtClean="0"/>
              <a:t>Solution</a:t>
            </a:r>
          </a:p>
          <a:p>
            <a:r>
              <a:rPr lang="en-US" sz="2000" dirty="0" smtClean="0"/>
              <a:t>1) 23 g NH4Cl ×( 1 mol NH4Cl / 53.5 g NH4Cl)= </a:t>
            </a:r>
            <a:r>
              <a:rPr lang="en-US" sz="1600" dirty="0" smtClean="0"/>
              <a:t>0.43 mol NH4Cl</a:t>
            </a:r>
          </a:p>
          <a:p>
            <a:r>
              <a:rPr lang="en-US" sz="1600" dirty="0" smtClean="0"/>
              <a:t>2) 145 ml × ( 1 L / 1000 ml) = 0.145 L </a:t>
            </a:r>
          </a:p>
          <a:p>
            <a:r>
              <a:rPr lang="en-US" sz="1600" dirty="0" smtClean="0"/>
              <a:t>3) </a:t>
            </a:r>
            <a:r>
              <a:rPr lang="en-US" sz="1600" dirty="0" smtClean="0"/>
              <a:t>0.43 mol NH4Cl</a:t>
            </a:r>
            <a:r>
              <a:rPr lang="en-US" sz="1600" dirty="0" smtClean="0"/>
              <a:t>  / </a:t>
            </a:r>
            <a:r>
              <a:rPr lang="en-US" sz="1600" dirty="0" smtClean="0"/>
              <a:t>0.145 L </a:t>
            </a:r>
            <a:r>
              <a:rPr lang="en-US" sz="1600" dirty="0" smtClean="0"/>
              <a:t>  = 2.97 M ( NH4Cl)</a:t>
            </a:r>
            <a:endParaRPr lang="en-US" sz="1600"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2- Now, suppose we have a beaker with 175 </a:t>
            </a:r>
            <a:r>
              <a:rPr lang="en-US" b="1" dirty="0" err="1" smtClean="0"/>
              <a:t>mL</a:t>
            </a:r>
            <a:r>
              <a:rPr lang="en-US" b="1" dirty="0" smtClean="0"/>
              <a:t> of a 0.55 M </a:t>
            </a:r>
            <a:r>
              <a:rPr lang="en-US" b="1" dirty="0" err="1" smtClean="0"/>
              <a:t>HCl</a:t>
            </a:r>
            <a:r>
              <a:rPr lang="en-US" b="1" dirty="0" smtClean="0"/>
              <a:t> solution. How many moles of </a:t>
            </a:r>
            <a:r>
              <a:rPr lang="en-US" b="1" dirty="0" err="1" smtClean="0"/>
              <a:t>HClis</a:t>
            </a:r>
            <a:r>
              <a:rPr lang="en-US" b="1" dirty="0" smtClean="0"/>
              <a:t> in this beaker</a:t>
            </a:r>
            <a:r>
              <a:rPr lang="en-US" dirty="0" smtClean="0"/>
              <a:t>.</a:t>
            </a:r>
          </a:p>
          <a:p>
            <a:r>
              <a:rPr lang="en-US" b="1" dirty="0" smtClean="0"/>
              <a:t>Answer</a:t>
            </a:r>
            <a:endParaRPr lang="en-US" dirty="0" smtClean="0"/>
          </a:p>
          <a:p>
            <a:r>
              <a:rPr lang="en-US" b="1" dirty="0" smtClean="0"/>
              <a:t>M.C = </a:t>
            </a:r>
            <a:r>
              <a:rPr lang="en-US" dirty="0" smtClean="0"/>
              <a:t> amount per mole ÷ volume of solution per </a:t>
            </a:r>
            <a:r>
              <a:rPr lang="en-US" dirty="0" err="1" smtClean="0"/>
              <a:t>lite</a:t>
            </a:r>
            <a:endParaRPr lang="en-US" dirty="0" smtClean="0"/>
          </a:p>
          <a:p>
            <a:r>
              <a:rPr lang="en-US" b="1" dirty="0" smtClean="0"/>
              <a:t>So </a:t>
            </a:r>
            <a:r>
              <a:rPr lang="en-US" dirty="0" smtClean="0"/>
              <a:t>amount per mole =  </a:t>
            </a:r>
            <a:r>
              <a:rPr lang="en-US" b="1" dirty="0" smtClean="0"/>
              <a:t>M.C × </a:t>
            </a:r>
            <a:r>
              <a:rPr lang="en-US" dirty="0" smtClean="0"/>
              <a:t> volume of solution per </a:t>
            </a:r>
            <a:r>
              <a:rPr lang="en-US" dirty="0" err="1" smtClean="0"/>
              <a:t>lite</a:t>
            </a:r>
            <a:endParaRPr lang="en-US" dirty="0" smtClean="0"/>
          </a:p>
          <a:p>
            <a:r>
              <a:rPr lang="en-US" b="1" dirty="0" smtClean="0"/>
              <a:t>                           = 0.55 × (175 /1000) = 0.096 mole </a:t>
            </a:r>
            <a:endParaRPr lang="en-US" dirty="0" smtClean="0"/>
          </a:p>
          <a:p>
            <a:r>
              <a:rPr lang="en-US" dirty="0" smtClean="0"/>
              <a:t>3-What is the normality of 1.0 M H</a:t>
            </a:r>
            <a:r>
              <a:rPr lang="en-US" baseline="-25000" dirty="0" smtClean="0"/>
              <a:t>2</a:t>
            </a:r>
            <a:r>
              <a:rPr lang="en-US" dirty="0" smtClean="0"/>
              <a:t>SO</a:t>
            </a:r>
            <a:r>
              <a:rPr lang="en-US" baseline="-25000" dirty="0" smtClean="0"/>
              <a:t>4</a:t>
            </a:r>
            <a:r>
              <a:rPr lang="en-US" dirty="0" smtClean="0"/>
              <a:t> in the following reaction?</a:t>
            </a:r>
          </a:p>
          <a:p>
            <a:r>
              <a:rPr lang="en-US" dirty="0" smtClean="0"/>
              <a:t>H</a:t>
            </a:r>
            <a:r>
              <a:rPr lang="en-US" baseline="-25000" dirty="0" smtClean="0"/>
              <a:t>2</a:t>
            </a:r>
            <a:r>
              <a:rPr lang="en-US" dirty="0" smtClean="0"/>
              <a:t>SO</a:t>
            </a:r>
            <a:r>
              <a:rPr lang="en-US" baseline="-25000" dirty="0" smtClean="0"/>
              <a:t>4</a:t>
            </a:r>
            <a:r>
              <a:rPr lang="en-US" dirty="0" smtClean="0"/>
              <a:t> + 2NaOH → Na</a:t>
            </a:r>
            <a:r>
              <a:rPr lang="en-US" baseline="-25000" dirty="0" smtClean="0"/>
              <a:t>2</a:t>
            </a:r>
            <a:r>
              <a:rPr lang="en-US" dirty="0" smtClean="0"/>
              <a:t>SO</a:t>
            </a:r>
            <a:r>
              <a:rPr lang="en-US" baseline="-25000" dirty="0" smtClean="0"/>
              <a:t>4 </a:t>
            </a:r>
            <a:r>
              <a:rPr lang="en-US" dirty="0" smtClean="0"/>
              <a:t>+ 2H</a:t>
            </a:r>
            <a:r>
              <a:rPr lang="en-US" baseline="-25000" dirty="0" smtClean="0"/>
              <a:t>2</a:t>
            </a:r>
            <a:r>
              <a:rPr lang="en-US" dirty="0" smtClean="0"/>
              <a:t>O</a:t>
            </a:r>
          </a:p>
          <a:p>
            <a:r>
              <a:rPr lang="en-US" b="1" dirty="0" smtClean="0"/>
              <a:t>Answer:</a:t>
            </a:r>
            <a:endParaRPr lang="en-US" dirty="0" smtClean="0"/>
          </a:p>
          <a:p>
            <a:r>
              <a:rPr lang="en-US" dirty="0" smtClean="0"/>
              <a:t>In this reaction, 2 moles of H+ ions (2 equivalents)from sulfuric acid (H</a:t>
            </a:r>
            <a:r>
              <a:rPr lang="en-US" baseline="-25000" dirty="0" smtClean="0"/>
              <a:t>2</a:t>
            </a:r>
            <a:r>
              <a:rPr lang="en-US" dirty="0" smtClean="0"/>
              <a:t>SO</a:t>
            </a:r>
            <a:r>
              <a:rPr lang="en-US" baseline="-25000" dirty="0" smtClean="0"/>
              <a:t>4</a:t>
            </a:r>
            <a:r>
              <a:rPr lang="en-US" dirty="0" smtClean="0"/>
              <a:t>) react with </a:t>
            </a:r>
            <a:r>
              <a:rPr lang="en-US" dirty="0" err="1" smtClean="0"/>
              <a:t>NaOH</a:t>
            </a:r>
            <a:r>
              <a:rPr lang="en-US" dirty="0" smtClean="0"/>
              <a:t> to form sodium sulfate and water.</a:t>
            </a:r>
          </a:p>
          <a:p>
            <a:r>
              <a:rPr lang="en-US" b="1" i="1" dirty="0" smtClean="0"/>
              <a:t>Normality(N) = </a:t>
            </a:r>
            <a:r>
              <a:rPr lang="en-US" b="1" i="1" dirty="0" err="1" smtClean="0"/>
              <a:t>Molarity</a:t>
            </a:r>
            <a:r>
              <a:rPr lang="en-US" b="1" i="1" dirty="0" smtClean="0"/>
              <a:t>(M) x number of equivalents</a:t>
            </a:r>
            <a:endParaRPr lang="en-US" dirty="0" smtClean="0"/>
          </a:p>
          <a:p>
            <a:r>
              <a:rPr lang="en-US" i="1" dirty="0" smtClean="0"/>
              <a:t>Normality(N) = 1.0 x 2</a:t>
            </a:r>
            <a:endParaRPr lang="en-US" dirty="0" smtClean="0"/>
          </a:p>
          <a:p>
            <a:r>
              <a:rPr lang="en-US" i="1" dirty="0" smtClean="0"/>
              <a:t>Normality(N) = 2.0</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4-What is the normality of 1.0 M H</a:t>
            </a:r>
            <a:r>
              <a:rPr lang="en-US" baseline="-25000" dirty="0" smtClean="0"/>
              <a:t>3</a:t>
            </a:r>
            <a:r>
              <a:rPr lang="en-US" dirty="0" smtClean="0"/>
              <a:t>PO</a:t>
            </a:r>
            <a:r>
              <a:rPr lang="en-US" baseline="-25000" dirty="0" smtClean="0"/>
              <a:t>4</a:t>
            </a:r>
            <a:r>
              <a:rPr lang="en-US" dirty="0" smtClean="0"/>
              <a:t> in the following reaction?</a:t>
            </a:r>
          </a:p>
          <a:p>
            <a:r>
              <a:rPr lang="en-US" dirty="0" smtClean="0"/>
              <a:t>H</a:t>
            </a:r>
            <a:r>
              <a:rPr lang="en-US" baseline="-25000" dirty="0" smtClean="0"/>
              <a:t>3</a:t>
            </a:r>
            <a:r>
              <a:rPr lang="en-US" dirty="0" smtClean="0"/>
              <a:t>AsO</a:t>
            </a:r>
            <a:r>
              <a:rPr lang="en-US" baseline="-25000" dirty="0" smtClean="0"/>
              <a:t>4 </a:t>
            </a:r>
            <a:r>
              <a:rPr lang="en-US" dirty="0" smtClean="0"/>
              <a:t>+ 2NaOH → Na</a:t>
            </a:r>
            <a:r>
              <a:rPr lang="en-US" baseline="-25000" dirty="0" smtClean="0"/>
              <a:t>2</a:t>
            </a:r>
            <a:r>
              <a:rPr lang="en-US" dirty="0" smtClean="0"/>
              <a:t>HAsO</a:t>
            </a:r>
            <a:r>
              <a:rPr lang="en-US" baseline="-25000" dirty="0" smtClean="0"/>
              <a:t>4 </a:t>
            </a:r>
            <a:r>
              <a:rPr lang="en-US" dirty="0" smtClean="0"/>
              <a:t>+ 2H</a:t>
            </a:r>
            <a:r>
              <a:rPr lang="en-US" baseline="-25000" dirty="0" smtClean="0"/>
              <a:t>2</a:t>
            </a:r>
            <a:r>
              <a:rPr lang="en-US" dirty="0" smtClean="0"/>
              <a:t>O</a:t>
            </a:r>
          </a:p>
          <a:p>
            <a:r>
              <a:rPr lang="en-US" b="1" dirty="0" smtClean="0"/>
              <a:t>Answer:</a:t>
            </a:r>
            <a:endParaRPr lang="en-US" dirty="0" smtClean="0"/>
          </a:p>
          <a:p>
            <a:r>
              <a:rPr lang="en-US" dirty="0" smtClean="0"/>
              <a:t>In this reaction, only 2 of the three available H+ ions (2 equivalents) from arsenic acid (H</a:t>
            </a:r>
            <a:r>
              <a:rPr lang="en-US" baseline="-25000" dirty="0" smtClean="0"/>
              <a:t>3</a:t>
            </a:r>
            <a:r>
              <a:rPr lang="en-US" dirty="0" smtClean="0"/>
              <a:t>AsO</a:t>
            </a:r>
            <a:r>
              <a:rPr lang="en-US" baseline="-25000" dirty="0" smtClean="0"/>
              <a:t>4</a:t>
            </a:r>
            <a:r>
              <a:rPr lang="en-US" dirty="0" smtClean="0"/>
              <a:t>) react with </a:t>
            </a:r>
            <a:r>
              <a:rPr lang="en-US" dirty="0" err="1" smtClean="0"/>
              <a:t>NaOH</a:t>
            </a:r>
            <a:r>
              <a:rPr lang="en-US" dirty="0" smtClean="0"/>
              <a:t> to form Na</a:t>
            </a:r>
            <a:r>
              <a:rPr lang="en-US" baseline="-25000" dirty="0" smtClean="0"/>
              <a:t>2</a:t>
            </a:r>
            <a:r>
              <a:rPr lang="en-US" dirty="0" smtClean="0"/>
              <a:t>HAsO</a:t>
            </a:r>
            <a:r>
              <a:rPr lang="en-US" baseline="-25000" dirty="0" smtClean="0"/>
              <a:t>4</a:t>
            </a:r>
            <a:r>
              <a:rPr lang="en-US" dirty="0" smtClean="0"/>
              <a:t> and water.</a:t>
            </a:r>
          </a:p>
          <a:p>
            <a:r>
              <a:rPr lang="en-US" b="1" i="1" dirty="0" smtClean="0"/>
              <a:t>Normality(N) = </a:t>
            </a:r>
            <a:r>
              <a:rPr lang="en-US" b="1" i="1" dirty="0" err="1" smtClean="0"/>
              <a:t>Molarity</a:t>
            </a:r>
            <a:r>
              <a:rPr lang="en-US" b="1" i="1" dirty="0" smtClean="0"/>
              <a:t>(M) x number of equivalents</a:t>
            </a:r>
            <a:endParaRPr lang="en-US" dirty="0" smtClean="0"/>
          </a:p>
          <a:p>
            <a:r>
              <a:rPr lang="en-US" i="1" dirty="0" smtClean="0"/>
              <a:t>Normality(N) = 1.0 x 2</a:t>
            </a:r>
            <a:endParaRPr lang="en-US" dirty="0" smtClean="0"/>
          </a:p>
          <a:p>
            <a:r>
              <a:rPr lang="en-US" i="1" dirty="0" smtClean="0"/>
              <a:t>Normality(N) = 2.0</a:t>
            </a:r>
            <a:endParaRPr lang="en-US" dirty="0" smtClean="0"/>
          </a:p>
          <a:p>
            <a:r>
              <a:rPr lang="en-US" dirty="0" smtClean="0"/>
              <a:t> </a:t>
            </a:r>
          </a:p>
          <a:p>
            <a:pPr lvl="0"/>
            <a:r>
              <a:rPr lang="en-US" b="1" dirty="0" smtClean="0"/>
              <a:t>What is the normality of a solution of sulfuric acid when 0.248mol dissolved in 250.0mL of solution?</a:t>
            </a:r>
            <a:endParaRPr lang="en-US" dirty="0" smtClean="0"/>
          </a:p>
          <a:p>
            <a:r>
              <a:rPr lang="en-US" b="1" dirty="0" smtClean="0"/>
              <a:t>Step 1 :</a:t>
            </a:r>
            <a:r>
              <a:rPr lang="en-US" dirty="0" smtClean="0"/>
              <a:t>  </a:t>
            </a:r>
          </a:p>
          <a:p>
            <a:r>
              <a:rPr lang="en-US" dirty="0" smtClean="0"/>
              <a:t>Equivalent of solute = 0.248 mol ×× 2 equivalents mol</a:t>
            </a:r>
          </a:p>
          <a:p>
            <a:r>
              <a:rPr lang="en-US" dirty="0" smtClean="0"/>
              <a:t>Liters of solution = 250mL = 0.250L</a:t>
            </a:r>
            <a:br>
              <a:rPr lang="en-US" dirty="0" smtClean="0"/>
            </a:br>
            <a:r>
              <a:rPr lang="en-US" b="1" dirty="0" smtClean="0"/>
              <a:t>Step 2 :</a:t>
            </a:r>
            <a:r>
              <a:rPr lang="en-US" dirty="0" smtClean="0"/>
              <a:t>  </a:t>
            </a:r>
          </a:p>
          <a:p>
            <a:r>
              <a:rPr lang="en-US" dirty="0" smtClean="0"/>
              <a:t>Normality = 0.248 </a:t>
            </a:r>
            <a:r>
              <a:rPr lang="en-US" i="1" dirty="0" smtClean="0"/>
              <a:t>mol</a:t>
            </a:r>
            <a:r>
              <a:rPr lang="en-US" dirty="0" smtClean="0"/>
              <a:t>×2 </a:t>
            </a:r>
            <a:r>
              <a:rPr lang="en-US" i="1" dirty="0" smtClean="0"/>
              <a:t>equivalents</a:t>
            </a:r>
            <a:r>
              <a:rPr lang="en-US" dirty="0" smtClean="0"/>
              <a:t> </a:t>
            </a:r>
            <a:r>
              <a:rPr lang="en-US" i="1" dirty="0" smtClean="0"/>
              <a:t>mol</a:t>
            </a:r>
            <a:r>
              <a:rPr lang="en-US" dirty="0" smtClean="0"/>
              <a:t>0.250</a:t>
            </a:r>
            <a:r>
              <a:rPr lang="en-US" i="1" dirty="0" smtClean="0"/>
              <a:t>L</a:t>
            </a:r>
            <a:r>
              <a:rPr lang="en-US" dirty="0" smtClean="0"/>
              <a:t>0.248 mol×2 equivalents mol0.250L</a:t>
            </a:r>
          </a:p>
          <a:p>
            <a:r>
              <a:rPr lang="en-US" dirty="0" smtClean="0"/>
              <a:t>Normality = 1.98N</a:t>
            </a:r>
            <a:br>
              <a:rPr lang="en-US" dirty="0" smtClean="0"/>
            </a:br>
            <a:r>
              <a:rPr lang="en-US" b="1" dirty="0" smtClean="0"/>
              <a:t>Answer  :</a:t>
            </a:r>
            <a:r>
              <a:rPr lang="en-US" dirty="0" smtClean="0"/>
              <a:t>  Normality of the solution is 1.98N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t>Calculate the normality of a sodium hydroxide solution containing 2.50g of </a:t>
            </a:r>
            <a:r>
              <a:rPr lang="en-US" b="1" dirty="0" err="1" smtClean="0"/>
              <a:t>NaOH</a:t>
            </a:r>
            <a:r>
              <a:rPr lang="en-US" b="1" dirty="0" smtClean="0"/>
              <a:t> in 200mL of solution.</a:t>
            </a:r>
            <a:endParaRPr lang="en-US" dirty="0" smtClean="0"/>
          </a:p>
          <a:p>
            <a:r>
              <a:rPr lang="en-US" dirty="0" smtClean="0"/>
              <a:t/>
            </a:r>
            <a:br>
              <a:rPr lang="en-US" dirty="0" smtClean="0"/>
            </a:br>
            <a:r>
              <a:rPr lang="en-US" b="1" dirty="0" smtClean="0"/>
              <a:t>Step 1 :</a:t>
            </a:r>
            <a:r>
              <a:rPr lang="en-US" dirty="0" smtClean="0"/>
              <a:t>  </a:t>
            </a:r>
          </a:p>
          <a:p>
            <a:r>
              <a:rPr lang="en-US" dirty="0" smtClean="0"/>
              <a:t>Equivalent weight of </a:t>
            </a:r>
            <a:r>
              <a:rPr lang="en-US" dirty="0" err="1" smtClean="0"/>
              <a:t>NaOH</a:t>
            </a:r>
            <a:r>
              <a:rPr lang="en-US" dirty="0" smtClean="0"/>
              <a:t> = Formula mass/1</a:t>
            </a:r>
            <a:br>
              <a:rPr lang="en-US" dirty="0" smtClean="0"/>
            </a:br>
            <a:r>
              <a:rPr lang="en-US" dirty="0" smtClean="0"/>
              <a:t>Equivalent weight of </a:t>
            </a:r>
            <a:r>
              <a:rPr lang="en-US" dirty="0" err="1" smtClean="0"/>
              <a:t>NaOH</a:t>
            </a:r>
            <a:r>
              <a:rPr lang="en-US" dirty="0" smtClean="0"/>
              <a:t> = 40/1 = 40</a:t>
            </a:r>
            <a:br>
              <a:rPr lang="en-US" dirty="0" smtClean="0"/>
            </a:br>
            <a:r>
              <a:rPr lang="en-US" dirty="0" smtClean="0"/>
              <a:t>Equivalent</a:t>
            </a:r>
            <a:r>
              <a:rPr lang="en-US" b="1" dirty="0" smtClean="0"/>
              <a:t>  amount  = 2.50 / 40 = 0.0625 </a:t>
            </a:r>
            <a:endParaRPr lang="en-US" dirty="0" smtClean="0"/>
          </a:p>
          <a:p>
            <a:r>
              <a:rPr lang="en-US" b="1" dirty="0" smtClean="0"/>
              <a:t>Step 2 :</a:t>
            </a:r>
            <a:r>
              <a:rPr lang="en-US" dirty="0" smtClean="0"/>
              <a:t>  </a:t>
            </a:r>
          </a:p>
          <a:p>
            <a:r>
              <a:rPr lang="en-US" dirty="0" smtClean="0"/>
              <a:t>1000 </a:t>
            </a:r>
            <a:r>
              <a:rPr lang="en-US" dirty="0" err="1" smtClean="0"/>
              <a:t>mL</a:t>
            </a:r>
            <a:r>
              <a:rPr lang="en-US" dirty="0" smtClean="0"/>
              <a:t> solution contains  =   200  /1000 = 0.2 liter </a:t>
            </a:r>
          </a:p>
          <a:p>
            <a:r>
              <a:rPr lang="en-US" dirty="0" smtClean="0"/>
              <a:t>Normality of solution =  0.0625 / 0.2 =    0.3125  N</a:t>
            </a:r>
            <a:br>
              <a:rPr lang="en-US" dirty="0" smtClean="0"/>
            </a:b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dirty="0" smtClean="0"/>
              <a:t>Analytical chemistry</a:t>
            </a:r>
            <a:endParaRPr lang="en-US" dirty="0" smtClean="0"/>
          </a:p>
          <a:p>
            <a:r>
              <a:rPr lang="en-US" dirty="0" smtClean="0"/>
              <a:t>science field studies and uses instruments and methods used to </a:t>
            </a:r>
            <a:r>
              <a:rPr lang="en-US" dirty="0" smtClean="0">
                <a:hlinkClick r:id="rId2" tooltip="Separation process"/>
              </a:rPr>
              <a:t>separate</a:t>
            </a:r>
            <a:r>
              <a:rPr lang="en-US" dirty="0" smtClean="0"/>
              <a:t>, identify, and </a:t>
            </a:r>
            <a:r>
              <a:rPr lang="en-US" dirty="0" smtClean="0">
                <a:hlinkClick r:id="rId3" tooltip="Quantification (science)"/>
              </a:rPr>
              <a:t>quantify</a:t>
            </a:r>
            <a:r>
              <a:rPr lang="en-US" dirty="0" smtClean="0"/>
              <a:t> matter. In practice separation, identification or quantification may constitute the entire analysis or be combined with another method. Separation isolates </a:t>
            </a:r>
            <a:r>
              <a:rPr lang="en-US" dirty="0" err="1" smtClean="0">
                <a:hlinkClick r:id="rId4" tooltip="Analyte"/>
              </a:rPr>
              <a:t>analytes</a:t>
            </a:r>
            <a:r>
              <a:rPr lang="en-US" dirty="0" smtClean="0"/>
              <a:t>. </a:t>
            </a:r>
            <a:r>
              <a:rPr lang="en-US" dirty="0" smtClean="0">
                <a:hlinkClick r:id="rId5" tooltip="Qualitative inorganic analysis"/>
              </a:rPr>
              <a:t>Qualitative analysis</a:t>
            </a:r>
            <a:r>
              <a:rPr lang="en-US" dirty="0" smtClean="0"/>
              <a:t> identifies </a:t>
            </a:r>
            <a:r>
              <a:rPr lang="en-US" dirty="0" err="1" smtClean="0"/>
              <a:t>analytes</a:t>
            </a:r>
            <a:r>
              <a:rPr lang="en-US" dirty="0" smtClean="0"/>
              <a:t>, while </a:t>
            </a:r>
            <a:r>
              <a:rPr lang="en-US" dirty="0" smtClean="0">
                <a:hlinkClick r:id="rId6" tooltip="Quantitative analysis (chemistry)"/>
              </a:rPr>
              <a:t>quantitative analysis</a:t>
            </a:r>
            <a:r>
              <a:rPr lang="en-US" dirty="0" smtClean="0"/>
              <a:t> determines the numerical amount or concentration.</a:t>
            </a:r>
          </a:p>
          <a:p>
            <a:r>
              <a:rPr lang="en-US" dirty="0" smtClean="0"/>
              <a:t>Analytical chemistry consists of classical, </a:t>
            </a:r>
            <a:r>
              <a:rPr lang="en-US" dirty="0" smtClean="0">
                <a:hlinkClick r:id="rId7" tooltip="Wet chemistry"/>
              </a:rPr>
              <a:t>wet chemical methods</a:t>
            </a:r>
            <a:r>
              <a:rPr lang="en-US" dirty="0" smtClean="0"/>
              <a:t> and modern, </a:t>
            </a:r>
            <a:r>
              <a:rPr lang="en-US" dirty="0" smtClean="0">
                <a:hlinkClick r:id="rId8"/>
              </a:rPr>
              <a:t>instrumental methods</a:t>
            </a:r>
            <a:r>
              <a:rPr lang="en-US" dirty="0" smtClean="0"/>
              <a:t>.  Classical qualitative methods use separations such as </a:t>
            </a:r>
            <a:r>
              <a:rPr lang="en-US" dirty="0" smtClean="0">
                <a:hlinkClick r:id="rId9" tooltip="Precipitation (chemistry)"/>
              </a:rPr>
              <a:t>precipitation</a:t>
            </a:r>
            <a:r>
              <a:rPr lang="en-US" dirty="0" smtClean="0"/>
              <a:t>, </a:t>
            </a:r>
            <a:r>
              <a:rPr lang="en-US" dirty="0" smtClean="0">
                <a:hlinkClick r:id="rId10" tooltip="Extraction (chemistry)"/>
              </a:rPr>
              <a:t>extraction</a:t>
            </a:r>
            <a:r>
              <a:rPr lang="en-US" dirty="0" smtClean="0"/>
              <a:t>, and </a:t>
            </a:r>
            <a:r>
              <a:rPr lang="en-US" dirty="0" smtClean="0">
                <a:hlinkClick r:id="rId11" tooltip="Distillation"/>
              </a:rPr>
              <a:t>distillation</a:t>
            </a:r>
            <a:r>
              <a:rPr lang="en-US" dirty="0" smtClean="0"/>
              <a:t>. Identification may be based on differences in color, odor, melting point, boiling point, radioactivity or reactivity. Classical quantitative analysis uses mass or volume changes to quantify amount. Instrumental methods may be used to separate samples using </a:t>
            </a:r>
            <a:r>
              <a:rPr lang="en-US" dirty="0" smtClean="0">
                <a:hlinkClick r:id="rId12" tooltip="Chromatography"/>
              </a:rPr>
              <a:t>chromatography</a:t>
            </a:r>
            <a:r>
              <a:rPr lang="en-US" dirty="0" smtClean="0"/>
              <a:t>, </a:t>
            </a:r>
            <a:r>
              <a:rPr lang="en-US" dirty="0" smtClean="0">
                <a:hlinkClick r:id="rId13" tooltip="Electrophoresis"/>
              </a:rPr>
              <a:t>electrophoresis</a:t>
            </a:r>
            <a:r>
              <a:rPr lang="en-US" dirty="0" smtClean="0"/>
              <a:t> or </a:t>
            </a:r>
            <a:r>
              <a:rPr lang="en-US" dirty="0" smtClean="0">
                <a:hlinkClick r:id="rId14" tooltip="Field flow fractionation"/>
              </a:rPr>
              <a:t>field flow fractionation</a:t>
            </a:r>
            <a:r>
              <a:rPr lang="en-US" dirty="0" smtClean="0"/>
              <a:t>. Then qualitative and quantitative analysis can be performed, often with the same instrument and may use </a:t>
            </a:r>
            <a:r>
              <a:rPr lang="en-US" dirty="0" smtClean="0">
                <a:hlinkClick r:id="rId15" tooltip="Spectroscopy"/>
              </a:rPr>
              <a:t>light interaction</a:t>
            </a:r>
            <a:r>
              <a:rPr lang="en-US" dirty="0" smtClean="0"/>
              <a:t>, </a:t>
            </a:r>
            <a:r>
              <a:rPr lang="en-US" dirty="0" smtClean="0">
                <a:hlinkClick r:id="rId16" tooltip="Thermodynamics"/>
              </a:rPr>
              <a:t>heat interaction</a:t>
            </a:r>
            <a:r>
              <a:rPr lang="en-US" dirty="0" smtClean="0"/>
              <a:t>, </a:t>
            </a:r>
            <a:r>
              <a:rPr lang="en-US" dirty="0" smtClean="0">
                <a:hlinkClick r:id="rId17" tooltip="Electrochemistry"/>
              </a:rPr>
              <a:t>electric fields</a:t>
            </a:r>
            <a:r>
              <a:rPr lang="en-US" dirty="0" smtClean="0"/>
              <a:t> or </a:t>
            </a:r>
            <a:r>
              <a:rPr lang="en-US" dirty="0" smtClean="0">
                <a:hlinkClick r:id="rId18" tooltip="Nuclear magnetic resonance spectroscopy"/>
              </a:rPr>
              <a:t>magnetic fields</a:t>
            </a:r>
            <a:r>
              <a:rPr lang="en-US" dirty="0" smtClean="0"/>
              <a:t> . Often the same instrument can separate, identify and quantify an </a:t>
            </a:r>
            <a:r>
              <a:rPr lang="en-US" dirty="0" err="1" smtClean="0"/>
              <a:t>analyte</a:t>
            </a:r>
            <a:r>
              <a:rPr lang="en-US" dirty="0" smtClean="0"/>
              <a:t>.</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Acid and Base</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There  are  theories   to show  the  definition of acid and base  </a:t>
            </a:r>
          </a:p>
          <a:p>
            <a:r>
              <a:rPr lang="en-US" b="1" dirty="0" smtClean="0"/>
              <a:t>The Arrhenius Theory of acids and bases</a:t>
            </a:r>
            <a:endParaRPr lang="en-US" dirty="0" smtClean="0"/>
          </a:p>
          <a:p>
            <a:r>
              <a:rPr lang="en-US" b="1" dirty="0" smtClean="0"/>
              <a:t>The theory</a:t>
            </a:r>
            <a:endParaRPr lang="en-US" dirty="0" smtClean="0"/>
          </a:p>
          <a:p>
            <a:pPr lvl="0"/>
            <a:r>
              <a:rPr lang="en-US" dirty="0" smtClean="0"/>
              <a:t>Acids are substances which produce hydrogen ions in solution.</a:t>
            </a:r>
          </a:p>
          <a:p>
            <a:pPr lvl="0"/>
            <a:r>
              <a:rPr lang="en-US" dirty="0" smtClean="0"/>
              <a:t>Bases are substances which produce hydroxide ions in solution.</a:t>
            </a:r>
          </a:p>
          <a:p>
            <a:r>
              <a:rPr lang="en-US" b="1" dirty="0" smtClean="0"/>
              <a:t> </a:t>
            </a:r>
            <a:endParaRPr lang="en-US" dirty="0" smtClean="0"/>
          </a:p>
          <a:p>
            <a:r>
              <a:rPr lang="en-US" b="1" dirty="0" smtClean="0"/>
              <a:t>The </a:t>
            </a:r>
            <a:r>
              <a:rPr lang="en-US" b="1" dirty="0" err="1" smtClean="0"/>
              <a:t>Bronsted</a:t>
            </a:r>
            <a:r>
              <a:rPr lang="en-US" b="1" dirty="0" smtClean="0"/>
              <a:t>-Lowry Theory of acids and bases</a:t>
            </a:r>
            <a:endParaRPr lang="en-US" dirty="0" smtClean="0"/>
          </a:p>
          <a:p>
            <a:r>
              <a:rPr lang="en-US" b="1" dirty="0" smtClean="0"/>
              <a:t>The theory</a:t>
            </a:r>
            <a:endParaRPr lang="en-US" dirty="0" smtClean="0"/>
          </a:p>
          <a:p>
            <a:pPr lvl="0"/>
            <a:r>
              <a:rPr lang="en-US" dirty="0" smtClean="0"/>
              <a:t>An acid is a proton (hydrogen ion) donor.</a:t>
            </a:r>
          </a:p>
          <a:p>
            <a:pPr lvl="0"/>
            <a:r>
              <a:rPr lang="en-US" dirty="0" smtClean="0"/>
              <a:t>A base is a proton (hydrogen ion) acceptor.</a:t>
            </a:r>
          </a:p>
          <a:p>
            <a:pPr lvl="0"/>
            <a:r>
              <a:rPr lang="en-US" dirty="0" smtClean="0"/>
              <a:t> </a:t>
            </a:r>
          </a:p>
          <a:p>
            <a:r>
              <a:rPr lang="en-US" b="1" dirty="0" smtClean="0"/>
              <a:t>The Lewis Theory of acids and bases</a:t>
            </a:r>
            <a:endParaRPr lang="en-US" dirty="0" smtClean="0"/>
          </a:p>
          <a:p>
            <a:r>
              <a:rPr lang="en-US" dirty="0" smtClean="0"/>
              <a:t>This theory extends well beyond the things you normally think of as acids and bases.</a:t>
            </a:r>
          </a:p>
          <a:p>
            <a:r>
              <a:rPr lang="en-US" b="1" dirty="0" smtClean="0"/>
              <a:t>The theory</a:t>
            </a:r>
            <a:endParaRPr lang="en-US" dirty="0" smtClean="0"/>
          </a:p>
          <a:p>
            <a:pPr lvl="0"/>
            <a:r>
              <a:rPr lang="en-US" dirty="0" smtClean="0"/>
              <a:t>An acid is an electron pair acceptor.</a:t>
            </a:r>
          </a:p>
          <a:p>
            <a:pPr lvl="0"/>
            <a:r>
              <a:rPr lang="en-US" dirty="0" smtClean="0"/>
              <a:t>A base is an electron pair donor.</a:t>
            </a:r>
          </a:p>
          <a:p>
            <a:r>
              <a:rPr lang="en-US" dirty="0" smtClean="0"/>
              <a:t>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Titration</a:t>
            </a:r>
            <a:r>
              <a:rPr lang="en-US" dirty="0" smtClean="0"/>
              <a:t> means  the process in which one solutions added to another </a:t>
            </a:r>
            <a:r>
              <a:rPr lang="en-US" u="sng" dirty="0" smtClean="0">
                <a:hlinkClick r:id="rId2"/>
              </a:rPr>
              <a:t>solution</a:t>
            </a:r>
            <a:r>
              <a:rPr lang="en-US" dirty="0" smtClean="0"/>
              <a:t> such that it reacts under conditions in which the added </a:t>
            </a:r>
            <a:r>
              <a:rPr lang="en-US" u="sng" dirty="0" smtClean="0">
                <a:hlinkClick r:id="rId3"/>
              </a:rPr>
              <a:t>volume</a:t>
            </a:r>
            <a:r>
              <a:rPr lang="en-US" dirty="0" smtClean="0"/>
              <a:t> may be accurately measured. Titrations are most commonly associated with </a:t>
            </a:r>
            <a:r>
              <a:rPr lang="en-US" dirty="0" smtClean="0">
                <a:hlinkClick r:id="rId4"/>
              </a:rPr>
              <a:t>acid</a:t>
            </a:r>
            <a:r>
              <a:rPr lang="en-US" dirty="0" smtClean="0"/>
              <a:t>-</a:t>
            </a:r>
            <a:r>
              <a:rPr lang="en-US" dirty="0" smtClean="0">
                <a:hlinkClick r:id="rId5"/>
              </a:rPr>
              <a:t>base</a:t>
            </a:r>
            <a:r>
              <a:rPr lang="en-US" dirty="0" smtClean="0"/>
              <a:t> </a:t>
            </a:r>
            <a:r>
              <a:rPr lang="en-US" dirty="0" smtClean="0">
                <a:hlinkClick r:id="rId6"/>
              </a:rPr>
              <a:t>reaction</a:t>
            </a:r>
            <a:r>
              <a:rPr lang="en-US" dirty="0" smtClean="0"/>
              <a:t>, but they may involve other types of </a:t>
            </a:r>
            <a:r>
              <a:rPr lang="en-US" dirty="0" smtClean="0">
                <a:hlinkClick r:id="rId6"/>
              </a:rPr>
              <a:t>reactions</a:t>
            </a:r>
            <a:r>
              <a:rPr lang="en-US" dirty="0" smtClean="0"/>
              <a:t> as well.</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13360"/>
          </a:xfrm>
        </p:spPr>
        <p:txBody>
          <a:bodyPr>
            <a:normAutofit fontScale="90000"/>
          </a:bodyPr>
          <a:lstStyle/>
          <a:p>
            <a:endParaRPr lang="en-US" dirty="0"/>
          </a:p>
        </p:txBody>
      </p:sp>
      <p:sp>
        <p:nvSpPr>
          <p:cNvPr id="3" name="Content Placeholder 2"/>
          <p:cNvSpPr>
            <a:spLocks noGrp="1"/>
          </p:cNvSpPr>
          <p:nvPr>
            <p:ph idx="1"/>
          </p:nvPr>
        </p:nvSpPr>
        <p:spPr>
          <a:xfrm>
            <a:off x="457200" y="533400"/>
            <a:ext cx="7239000" cy="5922336"/>
          </a:xfrm>
        </p:spPr>
        <p:txBody>
          <a:bodyPr>
            <a:normAutofit fontScale="85000" lnSpcReduction="20000"/>
          </a:bodyPr>
          <a:lstStyle/>
          <a:p>
            <a:r>
              <a:rPr lang="en-US" dirty="0" smtClean="0"/>
              <a:t>Acid-base titrations depend on the </a:t>
            </a:r>
            <a:r>
              <a:rPr lang="en-US" dirty="0" smtClean="0">
                <a:hlinkClick r:id="rId2" tooltip="Neutralization (chemistry)"/>
              </a:rPr>
              <a:t>neutralization</a:t>
            </a:r>
            <a:r>
              <a:rPr lang="en-US" dirty="0" smtClean="0"/>
              <a:t> between an acid and a base when mixed in solution. In addition to the sample, an appropriate </a:t>
            </a:r>
            <a:r>
              <a:rPr lang="en-US" dirty="0" smtClean="0">
                <a:hlinkClick r:id="rId3" tooltip="PH indicator"/>
              </a:rPr>
              <a:t>pH indicator</a:t>
            </a:r>
            <a:r>
              <a:rPr lang="en-US" dirty="0" smtClean="0"/>
              <a:t> is added to the titration chamber, reflecting the pH range of the equivalence point. The acid-base indicator indicates the endpoint of the titration by changing color. The endpoint and the equivalence point are not exactly the same because the equivalence point is determined by the </a:t>
            </a:r>
            <a:r>
              <a:rPr lang="en-US" dirty="0" err="1" smtClean="0"/>
              <a:t>stoichiometry</a:t>
            </a:r>
            <a:r>
              <a:rPr lang="en-US" dirty="0" smtClean="0"/>
              <a:t> of the reaction while the endpoint is just the color change from the indicator. Thus, a careful selection of the indicator will reduce the indicator error. For example, if the equivalence point is at a pH of 8.4, then the Phenolphthalein indicator would be used instead of Alizarin Yellow because phenolphthalein would reduce the indicator error. Common indicators, their colors, and the pH range in which they change color are given in the table above. When more precise results are required, or when the reagents are a weak acid and a weak base, a </a:t>
            </a:r>
            <a:r>
              <a:rPr lang="en-US" dirty="0" smtClean="0">
                <a:hlinkClick r:id="rId4" tooltip="PH meter"/>
              </a:rPr>
              <a:t>pH meter</a:t>
            </a:r>
            <a:r>
              <a:rPr lang="en-US" dirty="0" smtClean="0"/>
              <a:t> or a conductance meter are used.</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For very strong bases, such as </a:t>
            </a:r>
            <a:r>
              <a:rPr lang="en-US" dirty="0" err="1" smtClean="0">
                <a:hlinkClick r:id="rId2" tooltip="Organolithium reagent"/>
              </a:rPr>
              <a:t>organolithium</a:t>
            </a:r>
            <a:r>
              <a:rPr lang="en-US" dirty="0" smtClean="0">
                <a:hlinkClick r:id="rId2" tooltip="Organolithium reagent"/>
              </a:rPr>
              <a:t> reagent</a:t>
            </a:r>
            <a:r>
              <a:rPr lang="en-US" dirty="0" smtClean="0"/>
              <a:t>, </a:t>
            </a:r>
            <a:r>
              <a:rPr lang="en-US" dirty="0" smtClean="0">
                <a:hlinkClick r:id="rId3" tooltip="Metal amides"/>
              </a:rPr>
              <a:t>metal amides</a:t>
            </a:r>
            <a:r>
              <a:rPr lang="en-US" dirty="0" smtClean="0"/>
              <a:t>, and </a:t>
            </a:r>
            <a:r>
              <a:rPr lang="en-US" dirty="0" smtClean="0">
                <a:hlinkClick r:id="rId4" tooltip="Hydride"/>
              </a:rPr>
              <a:t>hydrides</a:t>
            </a:r>
            <a:r>
              <a:rPr lang="en-US" dirty="0" smtClean="0"/>
              <a:t>, water is generally not a suitable solvent and indicators whose </a:t>
            </a:r>
            <a:r>
              <a:rPr lang="en-US" dirty="0" err="1" smtClean="0">
                <a:hlinkClick r:id="rId5" tooltip="PKa"/>
              </a:rPr>
              <a:t>pKa</a:t>
            </a:r>
            <a:r>
              <a:rPr lang="en-US" dirty="0" smtClean="0"/>
              <a:t> are in the range of aqueous pH changes are of little use. Instead, the </a:t>
            </a:r>
            <a:r>
              <a:rPr lang="en-US" dirty="0" err="1" smtClean="0"/>
              <a:t>titrant</a:t>
            </a:r>
            <a:r>
              <a:rPr lang="en-US" dirty="0" smtClean="0"/>
              <a:t> and indicator used are much weaker acids, and anhydrous solvents such as </a:t>
            </a:r>
            <a:r>
              <a:rPr lang="en-US" dirty="0" smtClean="0">
                <a:hlinkClick r:id="rId6" tooltip="THF"/>
              </a:rPr>
              <a:t>THF</a:t>
            </a:r>
            <a:r>
              <a:rPr lang="en-US" dirty="0" smtClean="0"/>
              <a:t> are used.</a:t>
            </a:r>
          </a:p>
          <a:p>
            <a:r>
              <a:rPr lang="en-US" dirty="0" smtClean="0"/>
              <a:t> </a:t>
            </a:r>
          </a:p>
          <a:p>
            <a:r>
              <a:rPr lang="en-US" dirty="0" smtClean="0"/>
              <a:t>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381000" y="457197"/>
          <a:ext cx="7620000" cy="5145567"/>
        </p:xfrm>
        <a:graphic>
          <a:graphicData uri="http://schemas.openxmlformats.org/drawingml/2006/table">
            <a:tbl>
              <a:tblPr/>
              <a:tblGrid>
                <a:gridCol w="1905000"/>
                <a:gridCol w="1905000"/>
                <a:gridCol w="1905000"/>
                <a:gridCol w="1905000"/>
              </a:tblGrid>
              <a:tr h="807637">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Indicator</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Color on acidic side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Range of color change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Color on basic side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r>
              <a:tr h="453776">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Methyl violet</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0.0–1.6</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Violet</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807637">
                <a:tc>
                  <a:txBody>
                    <a:bodyPr/>
                    <a:lstStyle/>
                    <a:p>
                      <a:pPr marL="0" marR="0" indent="342900" algn="l" rtl="0">
                        <a:lnSpc>
                          <a:spcPts val="1650"/>
                        </a:lnSpc>
                        <a:spcBef>
                          <a:spcPts val="0"/>
                        </a:spcBef>
                        <a:spcAft>
                          <a:spcPts val="0"/>
                        </a:spcAft>
                      </a:pPr>
                      <a:r>
                        <a:rPr lang="en-US" sz="1050" b="1">
                          <a:solidFill>
                            <a:srgbClr val="000000"/>
                          </a:solidFill>
                          <a:highlight>
                            <a:srgbClr val="FFFF00"/>
                          </a:highlight>
                          <a:latin typeface="Arial"/>
                          <a:ea typeface="Times New Roman"/>
                          <a:cs typeface="Arial"/>
                        </a:rPr>
                        <a:t>Bromophenol blue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highlight>
                            <a:srgbClr val="FFFF00"/>
                          </a:highlight>
                          <a:latin typeface="Arial"/>
                          <a:ea typeface="Times New Roman"/>
                          <a:cs typeface="Arial"/>
                        </a:rPr>
                        <a:t>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highlight>
                            <a:srgbClr val="FFFF00"/>
                          </a:highlight>
                          <a:latin typeface="Arial"/>
                          <a:ea typeface="Times New Roman"/>
                          <a:cs typeface="Arial"/>
                        </a:rPr>
                        <a:t>3.0–4.6</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highlight>
                            <a:srgbClr val="FFFF00"/>
                          </a:highlight>
                          <a:latin typeface="Arial"/>
                          <a:ea typeface="Times New Roman"/>
                          <a:cs typeface="Arial"/>
                        </a:rPr>
                        <a:t>Blue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453776">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Methyl orange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Red</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3.1–4.4</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453776">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Methyl red</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Red</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4.4–6.3</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453776">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Litmus</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Red</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5.0–8.0</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Blue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807637">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Bromothymol blue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6.0–7.6</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Blue</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453776">
                <a:tc>
                  <a:txBody>
                    <a:bodyPr/>
                    <a:lstStyle/>
                    <a:p>
                      <a:pPr marL="0" marR="0" indent="342900" algn="l" rtl="0">
                        <a:lnSpc>
                          <a:spcPts val="1650"/>
                        </a:lnSpc>
                        <a:spcBef>
                          <a:spcPts val="0"/>
                        </a:spcBef>
                        <a:spcAft>
                          <a:spcPts val="0"/>
                        </a:spcAft>
                      </a:pPr>
                      <a:r>
                        <a:rPr lang="en-US" sz="1050" b="1">
                          <a:solidFill>
                            <a:srgbClr val="000000"/>
                          </a:solidFill>
                          <a:highlight>
                            <a:srgbClr val="FFFF00"/>
                          </a:highlight>
                          <a:latin typeface="Arial"/>
                          <a:ea typeface="Times New Roman"/>
                          <a:cs typeface="Arial"/>
                        </a:rPr>
                        <a:t>Phenolphthalein</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highlight>
                            <a:srgbClr val="FFFF00"/>
                          </a:highlight>
                          <a:latin typeface="Arial"/>
                          <a:ea typeface="Times New Roman"/>
                          <a:cs typeface="Arial"/>
                        </a:rPr>
                        <a:t>Colorless</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highlight>
                            <a:srgbClr val="FFFF00"/>
                          </a:highlight>
                          <a:latin typeface="Arial"/>
                          <a:ea typeface="Times New Roman"/>
                          <a:cs typeface="Arial"/>
                        </a:rPr>
                        <a:t>8.3–10.0</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highlight>
                            <a:srgbClr val="FFFF00"/>
                          </a:highlight>
                          <a:latin typeface="Arial"/>
                          <a:ea typeface="Times New Roman"/>
                          <a:cs typeface="Arial"/>
                        </a:rPr>
                        <a:t>Pink</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r h="453776">
                <a:tc>
                  <a:txBody>
                    <a:bodyPr/>
                    <a:lstStyle/>
                    <a:p>
                      <a:pPr marL="0" marR="0" indent="342900" algn="l" rtl="0">
                        <a:lnSpc>
                          <a:spcPts val="1650"/>
                        </a:lnSpc>
                        <a:spcBef>
                          <a:spcPts val="0"/>
                        </a:spcBef>
                        <a:spcAft>
                          <a:spcPts val="0"/>
                        </a:spcAft>
                      </a:pPr>
                      <a:r>
                        <a:rPr lang="en-US" sz="1050" b="1">
                          <a:solidFill>
                            <a:srgbClr val="000000"/>
                          </a:solidFill>
                          <a:latin typeface="Arial"/>
                          <a:ea typeface="Times New Roman"/>
                          <a:cs typeface="Arial"/>
                        </a:rPr>
                        <a:t>Alizarin 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EFEFEF"/>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Yellow</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a:solidFill>
                            <a:srgbClr val="000000"/>
                          </a:solidFill>
                          <a:latin typeface="Arial"/>
                          <a:ea typeface="Times New Roman"/>
                          <a:cs typeface="Arial"/>
                        </a:rPr>
                        <a:t>10.1–12.0</a:t>
                      </a:r>
                      <a:endParaRPr lang="en-US" sz="110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c>
                  <a:txBody>
                    <a:bodyPr/>
                    <a:lstStyle/>
                    <a:p>
                      <a:pPr marL="0" marR="0" indent="342900" algn="l" rtl="0">
                        <a:lnSpc>
                          <a:spcPts val="1650"/>
                        </a:lnSpc>
                        <a:spcBef>
                          <a:spcPts val="0"/>
                        </a:spcBef>
                        <a:spcAft>
                          <a:spcPts val="0"/>
                        </a:spcAft>
                      </a:pPr>
                      <a:r>
                        <a:rPr lang="en-US" sz="1050" dirty="0">
                          <a:solidFill>
                            <a:srgbClr val="000000"/>
                          </a:solidFill>
                          <a:latin typeface="Arial"/>
                          <a:ea typeface="Times New Roman"/>
                          <a:cs typeface="Arial"/>
                        </a:rPr>
                        <a:t>Red</a:t>
                      </a:r>
                      <a:endParaRPr lang="en-US" sz="1100" dirty="0">
                        <a:latin typeface="Calibri"/>
                        <a:ea typeface="Calibri"/>
                        <a:cs typeface="Arial"/>
                      </a:endParaRPr>
                    </a:p>
                  </a:txBody>
                  <a:tcPr marL="60960" marR="60960" marT="30480" marB="30480" anchor="ctr">
                    <a:lnL w="12700" cap="flat" cmpd="sng" algn="ctr">
                      <a:solidFill>
                        <a:srgbClr val="A2A9B1"/>
                      </a:solidFill>
                      <a:prstDash val="solid"/>
                      <a:round/>
                      <a:headEnd type="none" w="med" len="med"/>
                      <a:tailEnd type="none" w="med" len="med"/>
                    </a:lnL>
                    <a:lnR w="12700" cap="flat" cmpd="sng" algn="ctr">
                      <a:solidFill>
                        <a:srgbClr val="A2A9B1"/>
                      </a:solidFill>
                      <a:prstDash val="solid"/>
                      <a:round/>
                      <a:headEnd type="none" w="med" len="med"/>
                      <a:tailEnd type="none" w="med" len="med"/>
                    </a:lnR>
                    <a:lnT w="12700" cap="flat" cmpd="sng" algn="ctr">
                      <a:solidFill>
                        <a:srgbClr val="A2A9B1"/>
                      </a:solidFill>
                      <a:prstDash val="solid"/>
                      <a:round/>
                      <a:headEnd type="none" w="med" len="med"/>
                      <a:tailEnd type="none" w="med" len="med"/>
                    </a:lnT>
                    <a:lnB w="12700" cap="flat" cmpd="sng" algn="ctr">
                      <a:solidFill>
                        <a:srgbClr val="A2A9B1"/>
                      </a:solidFill>
                      <a:prstDash val="solid"/>
                      <a:round/>
                      <a:headEnd type="none" w="med" len="med"/>
                      <a:tailEnd type="none" w="med" len="med"/>
                    </a:lnB>
                    <a:solidFill>
                      <a:srgbClr val="F8F9FA"/>
                    </a:solidFill>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Titration of alkaline:-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What are the differences between a base and an alkali?</a:t>
            </a:r>
            <a:endParaRPr lang="en-US" b="1" dirty="0" smtClean="0"/>
          </a:p>
          <a:p>
            <a:r>
              <a:rPr lang="en-US" dirty="0" smtClean="0"/>
              <a:t> </a:t>
            </a:r>
          </a:p>
          <a:p>
            <a:r>
              <a:rPr lang="en-US" b="1" dirty="0" smtClean="0"/>
              <a:t>alkali compounds are a type of base that dissolves in water; many types of bases do not dissolve in water, and so they are not alkali.</a:t>
            </a:r>
            <a:r>
              <a:rPr lang="en-US" dirty="0" smtClean="0"/>
              <a:t> Any type of base reacts with acid and neutralizes it. Most alkali compounds contain a hydroxyl group, which is a negative ion containing bonded oxygen and hydrogen.</a:t>
            </a:r>
          </a:p>
          <a:p>
            <a:r>
              <a:rPr lang="en-US" b="1" dirty="0" smtClean="0"/>
              <a:t>We have two type of alkaline </a:t>
            </a:r>
            <a:endParaRPr lang="en-US" dirty="0" smtClean="0"/>
          </a:p>
          <a:p>
            <a:r>
              <a:rPr lang="en-US" b="1" dirty="0" smtClean="0"/>
              <a:t>1</a:t>
            </a:r>
            <a:r>
              <a:rPr lang="en-US" dirty="0" smtClean="0"/>
              <a:t>-simple such as  </a:t>
            </a:r>
            <a:r>
              <a:rPr lang="en-US" dirty="0" err="1" smtClean="0"/>
              <a:t>NaOH</a:t>
            </a:r>
            <a:r>
              <a:rPr lang="en-US" dirty="0" smtClean="0"/>
              <a:t>  -  Na</a:t>
            </a:r>
            <a:r>
              <a:rPr lang="en-US" baseline="-25000" dirty="0" smtClean="0"/>
              <a:t>2</a:t>
            </a:r>
            <a:r>
              <a:rPr lang="en-US" dirty="0" smtClean="0"/>
              <a:t>CO</a:t>
            </a:r>
            <a:r>
              <a:rPr lang="en-US" baseline="-25000" dirty="0" smtClean="0"/>
              <a:t>3</a:t>
            </a:r>
            <a:r>
              <a:rPr lang="en-US" dirty="0" smtClean="0"/>
              <a:t> – NaHCO</a:t>
            </a:r>
            <a:r>
              <a:rPr lang="en-US" baseline="-25000" dirty="0" smtClean="0"/>
              <a:t>3</a:t>
            </a:r>
            <a:endParaRPr lang="en-US" dirty="0" smtClean="0"/>
          </a:p>
          <a:p>
            <a:pPr lvl="0"/>
            <a:r>
              <a:rPr lang="en-US" dirty="0" smtClean="0"/>
              <a:t>Mixture such as  1- </a:t>
            </a:r>
            <a:r>
              <a:rPr lang="en-US" dirty="0" err="1" smtClean="0"/>
              <a:t>NaOH</a:t>
            </a:r>
            <a:r>
              <a:rPr lang="en-US" dirty="0" smtClean="0"/>
              <a:t>+ Na</a:t>
            </a:r>
            <a:r>
              <a:rPr lang="en-US" baseline="-25000" dirty="0" smtClean="0"/>
              <a:t>2</a:t>
            </a:r>
            <a:r>
              <a:rPr lang="en-US" dirty="0" smtClean="0"/>
              <a:t>CO</a:t>
            </a:r>
            <a:r>
              <a:rPr lang="en-US" baseline="-25000" dirty="0" smtClean="0"/>
              <a:t>3      </a:t>
            </a:r>
            <a:r>
              <a:rPr lang="en-US" dirty="0" smtClean="0"/>
              <a:t> and    Na</a:t>
            </a:r>
            <a:r>
              <a:rPr lang="en-US" baseline="-25000" dirty="0" smtClean="0"/>
              <a:t>2</a:t>
            </a:r>
            <a:r>
              <a:rPr lang="en-US" dirty="0" smtClean="0"/>
              <a:t>CO</a:t>
            </a:r>
            <a:r>
              <a:rPr lang="en-US" baseline="-25000" dirty="0" smtClean="0"/>
              <a:t>3</a:t>
            </a:r>
            <a:r>
              <a:rPr lang="en-US" dirty="0" smtClean="0"/>
              <a:t>   +   NaHCO</a:t>
            </a:r>
            <a:r>
              <a:rPr lang="en-US" baseline="-25000" dirty="0" smtClean="0"/>
              <a:t>3</a:t>
            </a:r>
            <a:endParaRPr lang="en-US" dirty="0" smtClean="0"/>
          </a:p>
          <a:p>
            <a:r>
              <a:rPr lang="en-US" b="1" dirty="0" smtClean="0"/>
              <a:t> </a:t>
            </a:r>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t>Titration of simple alkaline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err="1" smtClean="0"/>
              <a:t>NaOH</a:t>
            </a:r>
            <a:endParaRPr lang="en-US" dirty="0" smtClean="0"/>
          </a:p>
          <a:p>
            <a:r>
              <a:rPr lang="en-US" dirty="0" smtClean="0"/>
              <a:t>Determination of sodium hydroxide concentration is about as often discussed as </a:t>
            </a:r>
            <a:r>
              <a:rPr lang="en-US" u="sng" dirty="0" smtClean="0">
                <a:hlinkClick r:id="rId2"/>
              </a:rPr>
              <a:t>hydrochloric acid titration</a:t>
            </a:r>
            <a:r>
              <a:rPr lang="en-US" dirty="0" smtClean="0"/>
              <a:t> - both acid and base are strong, so calculation of titration curve and equivalence point are pretty straightforward. However, titration itself is not as easy. Sodium hydroxide easily adsorbs carbon dioxide from the atmosphere, and presence of carbonic acid interferes with the end point detection. Titration - as described - allows determination of initial amount of sodium hydroxide, that is ignore carbon dioxide presence.</a:t>
            </a:r>
          </a:p>
          <a:p>
            <a:r>
              <a:rPr lang="en-US" b="1" dirty="0" smtClean="0"/>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endParaRPr lang="en-US" dirty="0"/>
          </a:p>
        </p:txBody>
      </p:sp>
      <p:sp>
        <p:nvSpPr>
          <p:cNvPr id="3" name="Content Placeholder 2"/>
          <p:cNvSpPr>
            <a:spLocks noGrp="1"/>
          </p:cNvSpPr>
          <p:nvPr>
            <p:ph idx="1"/>
          </p:nvPr>
        </p:nvSpPr>
        <p:spPr>
          <a:xfrm>
            <a:off x="457200" y="914400"/>
            <a:ext cx="7239000" cy="5541336"/>
          </a:xfrm>
        </p:spPr>
        <p:txBody>
          <a:bodyPr>
            <a:normAutofit fontScale="62500" lnSpcReduction="20000"/>
          </a:bodyPr>
          <a:lstStyle/>
          <a:p>
            <a:r>
              <a:rPr lang="en-US" b="1" dirty="0" smtClean="0"/>
              <a:t>reaction</a:t>
            </a:r>
          </a:p>
          <a:p>
            <a:pPr lvl="0"/>
            <a:r>
              <a:rPr lang="en-US" dirty="0" smtClean="0"/>
              <a:t>This is a simple neutralization reaction:</a:t>
            </a:r>
          </a:p>
          <a:p>
            <a:pPr lvl="0"/>
            <a:r>
              <a:rPr lang="en-US" dirty="0" err="1" smtClean="0"/>
              <a:t>HCl</a:t>
            </a:r>
            <a:r>
              <a:rPr lang="en-US" dirty="0" smtClean="0"/>
              <a:t> + </a:t>
            </a:r>
            <a:r>
              <a:rPr lang="en-US" dirty="0" err="1" smtClean="0"/>
              <a:t>NaOH</a:t>
            </a:r>
            <a:r>
              <a:rPr lang="en-US" dirty="0" smtClean="0"/>
              <a:t>  →   </a:t>
            </a:r>
            <a:r>
              <a:rPr lang="en-US" dirty="0" err="1" smtClean="0"/>
              <a:t>NaCl</a:t>
            </a:r>
            <a:r>
              <a:rPr lang="en-US" dirty="0" smtClean="0"/>
              <a:t> + H</a:t>
            </a:r>
            <a:r>
              <a:rPr lang="en-US" baseline="-25000" dirty="0" smtClean="0"/>
              <a:t>2</a:t>
            </a:r>
            <a:r>
              <a:rPr lang="en-US" dirty="0" smtClean="0"/>
              <a:t>O</a:t>
            </a:r>
          </a:p>
          <a:p>
            <a:r>
              <a:rPr lang="en-US" b="1" dirty="0" smtClean="0"/>
              <a:t>Step of titration</a:t>
            </a:r>
            <a:r>
              <a:rPr lang="en-US" dirty="0" smtClean="0"/>
              <a:t>: </a:t>
            </a:r>
          </a:p>
          <a:p>
            <a:pPr lvl="0"/>
            <a:r>
              <a:rPr lang="en-US" dirty="0" smtClean="0"/>
              <a:t>Using </a:t>
            </a:r>
            <a:r>
              <a:rPr lang="en-US" dirty="0" err="1" smtClean="0"/>
              <a:t>piptadd</a:t>
            </a:r>
            <a:r>
              <a:rPr lang="en-US" dirty="0" smtClean="0"/>
              <a:t> 10 ml of sodium hydroxide (unknown concentration) in cleaned beaker then add one drop of ph.th indicator result  red color .</a:t>
            </a:r>
          </a:p>
          <a:p>
            <a:r>
              <a:rPr lang="en-US" dirty="0" smtClean="0"/>
              <a:t>2-burette tube fill of the acid </a:t>
            </a:r>
            <a:r>
              <a:rPr lang="en-US" dirty="0" err="1" smtClean="0"/>
              <a:t>HCl</a:t>
            </a:r>
            <a:r>
              <a:rPr lang="en-US" dirty="0" smtClean="0"/>
              <a:t> (know concentration).</a:t>
            </a:r>
          </a:p>
          <a:p>
            <a:r>
              <a:rPr lang="en-US" dirty="0" smtClean="0"/>
              <a:t>3-Make the titration by </a:t>
            </a:r>
            <a:r>
              <a:rPr lang="en-US" dirty="0" err="1" smtClean="0"/>
              <a:t>droped</a:t>
            </a:r>
            <a:r>
              <a:rPr lang="en-US" dirty="0" smtClean="0"/>
              <a:t> of </a:t>
            </a:r>
            <a:r>
              <a:rPr lang="en-US" dirty="0" err="1" smtClean="0"/>
              <a:t>HCl</a:t>
            </a:r>
            <a:r>
              <a:rPr lang="en-US" dirty="0" smtClean="0"/>
              <a:t> and shaking even up to colorless (a </a:t>
            </a:r>
            <a:r>
              <a:rPr lang="en-US" dirty="0" err="1" smtClean="0"/>
              <a:t>volum</a:t>
            </a:r>
            <a:r>
              <a:rPr lang="en-US" dirty="0" smtClean="0"/>
              <a:t>).</a:t>
            </a:r>
          </a:p>
          <a:p>
            <a:pPr lvl="0"/>
            <a:r>
              <a:rPr lang="en-US" dirty="0" smtClean="0"/>
              <a:t>add one drop of </a:t>
            </a:r>
            <a:r>
              <a:rPr lang="en-US" dirty="0" err="1" smtClean="0"/>
              <a:t>b.p.b</a:t>
            </a:r>
            <a:r>
              <a:rPr lang="en-US" dirty="0" smtClean="0"/>
              <a:t> indicator result  yellow color (b </a:t>
            </a:r>
            <a:r>
              <a:rPr lang="en-US" dirty="0" err="1" smtClean="0"/>
              <a:t>volum</a:t>
            </a:r>
            <a:r>
              <a:rPr lang="en-US" dirty="0" smtClean="0"/>
              <a:t>)</a:t>
            </a:r>
          </a:p>
          <a:p>
            <a:r>
              <a:rPr lang="en-US" dirty="0" smtClean="0"/>
              <a:t>a volume  = value      and  b volume = zero </a:t>
            </a:r>
          </a:p>
          <a:p>
            <a:r>
              <a:rPr lang="en-US" b="1" dirty="0" smtClean="0"/>
              <a:t>equivalence </a:t>
            </a:r>
            <a:r>
              <a:rPr lang="en-US" dirty="0" smtClean="0"/>
              <a:t>number of base =  </a:t>
            </a:r>
            <a:r>
              <a:rPr lang="en-US" b="1" dirty="0" smtClean="0"/>
              <a:t>equivalence </a:t>
            </a:r>
            <a:r>
              <a:rPr lang="en-US" dirty="0" smtClean="0"/>
              <a:t>number of acid </a:t>
            </a:r>
          </a:p>
          <a:p>
            <a:r>
              <a:rPr lang="en-US" dirty="0" smtClean="0"/>
              <a:t>V  ×    C     =  V  ×    C     </a:t>
            </a:r>
          </a:p>
          <a:p>
            <a:r>
              <a:rPr lang="en-US" dirty="0" smtClean="0"/>
              <a:t>V. of  base you take by </a:t>
            </a:r>
            <a:r>
              <a:rPr lang="en-US" dirty="0" err="1" smtClean="0"/>
              <a:t>pipt</a:t>
            </a:r>
            <a:r>
              <a:rPr lang="en-US" dirty="0" smtClean="0"/>
              <a:t> , C of  base unknown </a:t>
            </a:r>
          </a:p>
          <a:p>
            <a:r>
              <a:rPr lang="en-US" dirty="0" smtClean="0"/>
              <a:t> </a:t>
            </a:r>
          </a:p>
          <a:p>
            <a:r>
              <a:rPr lang="en-US" dirty="0" smtClean="0"/>
              <a:t>V. of  acid you take by  burette (</a:t>
            </a:r>
            <a:r>
              <a:rPr lang="en-US" dirty="0" err="1" smtClean="0"/>
              <a:t>a+b</a:t>
            </a:r>
            <a:r>
              <a:rPr lang="en-US" dirty="0" smtClean="0"/>
              <a:t>)   , C of acid known .</a:t>
            </a:r>
          </a:p>
          <a:p>
            <a:r>
              <a:rPr lang="en-US" dirty="0" smtClean="0"/>
              <a:t>Not</a:t>
            </a:r>
          </a:p>
          <a:p>
            <a:r>
              <a:rPr lang="en-US" dirty="0" smtClean="0"/>
              <a:t>A value mean the volume of acid which use to titrate the base in </a:t>
            </a:r>
            <a:r>
              <a:rPr lang="en-US" dirty="0" err="1" smtClean="0"/>
              <a:t>ph,th</a:t>
            </a:r>
            <a:r>
              <a:rPr lang="en-US" dirty="0" smtClean="0"/>
              <a:t> indicator</a:t>
            </a:r>
          </a:p>
          <a:p>
            <a:r>
              <a:rPr lang="en-US" dirty="0" smtClean="0"/>
              <a:t>B 	value mean the volume of acid which use to titrate the base in </a:t>
            </a:r>
            <a:r>
              <a:rPr lang="en-US" dirty="0" err="1" smtClean="0"/>
              <a:t>b.p.b</a:t>
            </a:r>
            <a:r>
              <a:rPr lang="en-US" dirty="0" smtClean="0"/>
              <a:t> indicator</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b="1" dirty="0" smtClean="0"/>
              <a:t>Na</a:t>
            </a:r>
            <a:r>
              <a:rPr lang="en-US" b="1" baseline="-25000" dirty="0" smtClean="0"/>
              <a:t>2</a:t>
            </a:r>
            <a:r>
              <a:rPr lang="en-US" b="1" dirty="0" smtClean="0"/>
              <a:t>CO</a:t>
            </a:r>
            <a:r>
              <a:rPr lang="en-US" b="1" baseline="-25000" dirty="0" smtClean="0"/>
              <a:t>3</a:t>
            </a:r>
            <a:endParaRPr lang="en-US" dirty="0" smtClean="0"/>
          </a:p>
          <a:p>
            <a:pPr lvl="0"/>
            <a:r>
              <a:rPr lang="en-US" dirty="0" smtClean="0"/>
              <a:t>Using </a:t>
            </a:r>
            <a:r>
              <a:rPr lang="en-US" dirty="0" err="1" smtClean="0"/>
              <a:t>pipt</a:t>
            </a:r>
            <a:r>
              <a:rPr lang="en-US" dirty="0" smtClean="0"/>
              <a:t> add 10 ml of sodium carbonate (unknown concentration) in cleaned beaker then add one drop of ph.th indicator result  red color .</a:t>
            </a:r>
          </a:p>
          <a:p>
            <a:r>
              <a:rPr lang="en-US" dirty="0" smtClean="0"/>
              <a:t>2-burette tube fill of the acid </a:t>
            </a:r>
            <a:r>
              <a:rPr lang="en-US" dirty="0" err="1" smtClean="0"/>
              <a:t>HCl</a:t>
            </a:r>
            <a:r>
              <a:rPr lang="en-US" dirty="0" smtClean="0"/>
              <a:t> (know concentration).</a:t>
            </a:r>
          </a:p>
          <a:p>
            <a:r>
              <a:rPr lang="en-US" dirty="0" smtClean="0"/>
              <a:t>3-Make the titration by </a:t>
            </a:r>
            <a:r>
              <a:rPr lang="en-US" dirty="0" err="1" smtClean="0"/>
              <a:t>droped</a:t>
            </a:r>
            <a:r>
              <a:rPr lang="en-US" dirty="0" smtClean="0"/>
              <a:t> of </a:t>
            </a:r>
            <a:r>
              <a:rPr lang="en-US" dirty="0" err="1" smtClean="0"/>
              <a:t>HCl</a:t>
            </a:r>
            <a:r>
              <a:rPr lang="en-US" dirty="0" smtClean="0"/>
              <a:t> and shaking even up to colorless (a </a:t>
            </a:r>
            <a:r>
              <a:rPr lang="en-US" dirty="0" err="1" smtClean="0"/>
              <a:t>volum</a:t>
            </a:r>
            <a:r>
              <a:rPr lang="en-US" dirty="0" smtClean="0"/>
              <a:t>).</a:t>
            </a:r>
          </a:p>
          <a:p>
            <a:pPr lvl="0"/>
            <a:r>
              <a:rPr lang="en-US" dirty="0" smtClean="0"/>
              <a:t>add one drop of </a:t>
            </a:r>
            <a:r>
              <a:rPr lang="en-US" dirty="0" err="1" smtClean="0"/>
              <a:t>b.p.b</a:t>
            </a:r>
            <a:r>
              <a:rPr lang="en-US" dirty="0" smtClean="0"/>
              <a:t> indicator result  blue color Make the titration by </a:t>
            </a:r>
            <a:r>
              <a:rPr lang="en-US" dirty="0" err="1" smtClean="0"/>
              <a:t>droped</a:t>
            </a:r>
            <a:r>
              <a:rPr lang="en-US" dirty="0" smtClean="0"/>
              <a:t> of </a:t>
            </a:r>
            <a:r>
              <a:rPr lang="en-US" dirty="0" err="1" smtClean="0"/>
              <a:t>HCl</a:t>
            </a:r>
            <a:r>
              <a:rPr lang="en-US" dirty="0" smtClean="0"/>
              <a:t> and shaking even up to yellow color (b </a:t>
            </a:r>
            <a:r>
              <a:rPr lang="en-US" dirty="0" err="1" smtClean="0"/>
              <a:t>volum</a:t>
            </a:r>
            <a:r>
              <a:rPr lang="en-US" dirty="0" smtClean="0"/>
              <a:t>)</a:t>
            </a:r>
          </a:p>
          <a:p>
            <a:r>
              <a:rPr lang="en-US" dirty="0" err="1" smtClean="0"/>
              <a:t>avolum</a:t>
            </a:r>
            <a:r>
              <a:rPr lang="en-US" dirty="0" smtClean="0"/>
              <a:t> = b </a:t>
            </a:r>
            <a:r>
              <a:rPr lang="en-US" dirty="0" err="1" smtClean="0"/>
              <a:t>volum</a:t>
            </a:r>
            <a:endParaRPr lang="en-US" dirty="0" smtClean="0"/>
          </a:p>
          <a:p>
            <a:r>
              <a:rPr lang="en-US" b="1" dirty="0" smtClean="0"/>
              <a:t>equivalence </a:t>
            </a:r>
            <a:r>
              <a:rPr lang="en-US" dirty="0" smtClean="0"/>
              <a:t>number of base =  </a:t>
            </a:r>
            <a:r>
              <a:rPr lang="en-US" b="1" dirty="0" smtClean="0"/>
              <a:t>equivalence </a:t>
            </a:r>
            <a:r>
              <a:rPr lang="en-US" dirty="0" smtClean="0"/>
              <a:t>number of acid </a:t>
            </a:r>
          </a:p>
          <a:p>
            <a:r>
              <a:rPr lang="en-US" dirty="0" smtClean="0"/>
              <a:t>V  ×    C     =  V  ×    C     </a:t>
            </a:r>
          </a:p>
          <a:p>
            <a:r>
              <a:rPr lang="en-US" dirty="0" smtClean="0"/>
              <a:t> </a:t>
            </a:r>
          </a:p>
          <a:p>
            <a:r>
              <a:rPr lang="en-US" dirty="0" smtClean="0"/>
              <a:t> </a:t>
            </a:r>
          </a:p>
          <a:p>
            <a:r>
              <a:rPr lang="en-US" dirty="0" smtClean="0"/>
              <a:t>V. of  base you take by </a:t>
            </a:r>
            <a:r>
              <a:rPr lang="en-US" dirty="0" err="1" smtClean="0"/>
              <a:t>pipt</a:t>
            </a:r>
            <a:r>
              <a:rPr lang="en-US" dirty="0" smtClean="0"/>
              <a:t> , C of  base unknown </a:t>
            </a:r>
          </a:p>
          <a:p>
            <a:r>
              <a:rPr lang="en-US" dirty="0" smtClean="0"/>
              <a:t>V. of  acid you take by  burette (</a:t>
            </a:r>
            <a:r>
              <a:rPr lang="en-US" dirty="0" err="1" smtClean="0"/>
              <a:t>a+b</a:t>
            </a:r>
            <a:r>
              <a:rPr lang="en-US" dirty="0" smtClean="0"/>
              <a:t>)   , C of acid known</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lvl="0"/>
            <a:r>
              <a:rPr lang="en-US" b="1" dirty="0" smtClean="0"/>
              <a:t>NaHCO</a:t>
            </a:r>
            <a:r>
              <a:rPr lang="en-US" b="1" baseline="-25000" dirty="0" smtClean="0"/>
              <a:t>3</a:t>
            </a:r>
            <a:endParaRPr lang="en-US" dirty="0" smtClean="0"/>
          </a:p>
          <a:p>
            <a:r>
              <a:rPr lang="en-US" dirty="0" smtClean="0"/>
              <a:t>The same steps </a:t>
            </a:r>
          </a:p>
          <a:p>
            <a:pPr lvl="0"/>
            <a:r>
              <a:rPr lang="en-US" dirty="0" smtClean="0"/>
              <a:t>Using </a:t>
            </a:r>
            <a:r>
              <a:rPr lang="en-US" dirty="0" err="1" smtClean="0"/>
              <a:t>pipt</a:t>
            </a:r>
            <a:r>
              <a:rPr lang="en-US" dirty="0" smtClean="0"/>
              <a:t> add 10 ml of sodium </a:t>
            </a:r>
            <a:r>
              <a:rPr lang="en-US" dirty="0" err="1" smtClean="0"/>
              <a:t>biocarbonate</a:t>
            </a:r>
            <a:r>
              <a:rPr lang="en-US" dirty="0" smtClean="0"/>
              <a:t> (unknown concentration) in cleaned beaker then add one drop of ph.th indicator result  colorless .</a:t>
            </a:r>
          </a:p>
          <a:p>
            <a:r>
              <a:rPr lang="en-US" dirty="0" smtClean="0"/>
              <a:t>(a =zero)</a:t>
            </a:r>
          </a:p>
          <a:p>
            <a:r>
              <a:rPr lang="en-US" dirty="0" smtClean="0"/>
              <a:t>2-burette tube fill of the acid </a:t>
            </a:r>
            <a:r>
              <a:rPr lang="en-US" dirty="0" err="1" smtClean="0"/>
              <a:t>HCl</a:t>
            </a:r>
            <a:r>
              <a:rPr lang="en-US" dirty="0" smtClean="0"/>
              <a:t> (know concentration).</a:t>
            </a:r>
          </a:p>
          <a:p>
            <a:pPr lvl="0"/>
            <a:r>
              <a:rPr lang="en-US" dirty="0" smtClean="0"/>
              <a:t>add one drop of </a:t>
            </a:r>
            <a:r>
              <a:rPr lang="en-US" dirty="0" err="1" smtClean="0"/>
              <a:t>b.p.b</a:t>
            </a:r>
            <a:r>
              <a:rPr lang="en-US" dirty="0" smtClean="0"/>
              <a:t> indicator result  blue color Make the titration by </a:t>
            </a:r>
            <a:r>
              <a:rPr lang="en-US" dirty="0" err="1" smtClean="0"/>
              <a:t>droped</a:t>
            </a:r>
            <a:r>
              <a:rPr lang="en-US" dirty="0" smtClean="0"/>
              <a:t> of </a:t>
            </a:r>
            <a:r>
              <a:rPr lang="en-US" dirty="0" err="1" smtClean="0"/>
              <a:t>HCl</a:t>
            </a:r>
            <a:r>
              <a:rPr lang="en-US" dirty="0" smtClean="0"/>
              <a:t> and shaking even up to yellow color (b </a:t>
            </a:r>
            <a:r>
              <a:rPr lang="en-US" dirty="0" err="1" smtClean="0"/>
              <a:t>volum</a:t>
            </a:r>
            <a:r>
              <a:rPr lang="en-US" dirty="0" smtClean="0"/>
              <a:t>)</a:t>
            </a:r>
          </a:p>
          <a:p>
            <a:r>
              <a:rPr lang="en-US" dirty="0" smtClean="0"/>
              <a:t> </a:t>
            </a:r>
          </a:p>
          <a:p>
            <a:r>
              <a:rPr lang="en-US" dirty="0" smtClean="0"/>
              <a:t>A volume = zero    and b volume = value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Analytical chemistry is also focused on improvements in </a:t>
            </a:r>
            <a:r>
              <a:rPr lang="en-US" u="sng" dirty="0" smtClean="0">
                <a:hlinkClick r:id="rId2" tooltip="Experimental design"/>
              </a:rPr>
              <a:t>experimental design</a:t>
            </a:r>
            <a:r>
              <a:rPr lang="en-US" dirty="0" smtClean="0"/>
              <a:t>, </a:t>
            </a:r>
            <a:r>
              <a:rPr lang="en-US" u="sng" dirty="0" err="1" smtClean="0">
                <a:hlinkClick r:id="rId3" tooltip="Chemometrics"/>
              </a:rPr>
              <a:t>chemometrics</a:t>
            </a:r>
            <a:r>
              <a:rPr lang="en-US" dirty="0" smtClean="0"/>
              <a:t>, and the creation of new measurement tools. Analytical chemistry has broad applications to forensics, medicine, science and engineering</a:t>
            </a:r>
          </a:p>
          <a:p>
            <a:r>
              <a:rPr lang="en-US" b="1" dirty="0" smtClean="0"/>
              <a:t>Qualitative analysis</a:t>
            </a:r>
            <a:endParaRPr lang="en-US" dirty="0" smtClean="0"/>
          </a:p>
          <a:p>
            <a:r>
              <a:rPr lang="en-US" dirty="0" smtClean="0"/>
              <a:t>A qualitative analysis determines the presence or absence of a particular compound, but not the mass or concentration. By definition, qualitative analyses do not measure quantity.</a:t>
            </a:r>
          </a:p>
          <a:p>
            <a:r>
              <a:rPr lang="en-US" b="1" dirty="0" smtClean="0"/>
              <a:t>Quantitative analysis</a:t>
            </a:r>
          </a:p>
          <a:p>
            <a:r>
              <a:rPr lang="en-US" dirty="0" smtClean="0"/>
              <a:t>determining the amount of material present by weighing the sample before and/or after some transformation. A common example used in undergraduate education is the determination of the amount of water in a hydrate by heating the sample to remove the water such that the difference in weight is due to the loss of water.</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u="sng" dirty="0" smtClean="0"/>
              <a:t>Titration of mixture  alkaline</a:t>
            </a:r>
            <a:endParaRPr lang="en-US" dirty="0" smtClean="0"/>
          </a:p>
          <a:p>
            <a:r>
              <a:rPr lang="en-US" b="1" dirty="0" err="1" smtClean="0"/>
              <a:t>NaOH</a:t>
            </a:r>
            <a:r>
              <a:rPr lang="en-US" b="1" dirty="0" smtClean="0"/>
              <a:t> + Na</a:t>
            </a:r>
            <a:r>
              <a:rPr lang="en-US" b="1" baseline="-25000" dirty="0" smtClean="0"/>
              <a:t>2</a:t>
            </a:r>
            <a:r>
              <a:rPr lang="en-US" b="1" dirty="0" smtClean="0"/>
              <a:t>CO</a:t>
            </a:r>
            <a:r>
              <a:rPr lang="en-US" b="1" baseline="-25000" dirty="0" smtClean="0"/>
              <a:t>3</a:t>
            </a:r>
            <a:endParaRPr lang="en-US" dirty="0" smtClean="0"/>
          </a:p>
          <a:p>
            <a:pPr lvl="0"/>
            <a:r>
              <a:rPr lang="en-US" dirty="0" smtClean="0"/>
              <a:t>Using </a:t>
            </a:r>
            <a:r>
              <a:rPr lang="en-US" dirty="0" err="1" smtClean="0"/>
              <a:t>pipt</a:t>
            </a:r>
            <a:r>
              <a:rPr lang="en-US" dirty="0" smtClean="0"/>
              <a:t> add 10 ml of </a:t>
            </a:r>
            <a:r>
              <a:rPr lang="en-US" dirty="0" err="1" smtClean="0"/>
              <a:t>mixturesolution</a:t>
            </a:r>
            <a:r>
              <a:rPr lang="en-US" dirty="0" smtClean="0"/>
              <a:t>  (unknown concentration) in cleaned beaker then add one drop of ph.th indicator result  red color .</a:t>
            </a:r>
          </a:p>
          <a:p>
            <a:r>
              <a:rPr lang="en-US" dirty="0" smtClean="0"/>
              <a:t>2-burette tube fill of the acid </a:t>
            </a:r>
            <a:r>
              <a:rPr lang="en-US" dirty="0" err="1" smtClean="0"/>
              <a:t>HCl</a:t>
            </a:r>
            <a:r>
              <a:rPr lang="en-US" dirty="0" smtClean="0"/>
              <a:t> (know concentration).</a:t>
            </a:r>
          </a:p>
          <a:p>
            <a:r>
              <a:rPr lang="en-US" dirty="0" smtClean="0"/>
              <a:t>3-Make the titration by </a:t>
            </a:r>
            <a:r>
              <a:rPr lang="en-US" dirty="0" err="1" smtClean="0"/>
              <a:t>droped</a:t>
            </a:r>
            <a:r>
              <a:rPr lang="en-US" dirty="0" smtClean="0"/>
              <a:t> of </a:t>
            </a:r>
            <a:r>
              <a:rPr lang="en-US" dirty="0" err="1" smtClean="0"/>
              <a:t>HCl</a:t>
            </a:r>
            <a:r>
              <a:rPr lang="en-US" dirty="0" smtClean="0"/>
              <a:t> and shaking even up to colorless </a:t>
            </a:r>
          </a:p>
          <a:p>
            <a:r>
              <a:rPr lang="en-US" dirty="0" smtClean="0"/>
              <a:t>(a volume).</a:t>
            </a:r>
          </a:p>
          <a:p>
            <a:pPr lvl="0"/>
            <a:r>
              <a:rPr lang="en-US" dirty="0" smtClean="0"/>
              <a:t>add one drop of </a:t>
            </a:r>
            <a:r>
              <a:rPr lang="en-US" dirty="0" err="1" smtClean="0"/>
              <a:t>b.p.b</a:t>
            </a:r>
            <a:r>
              <a:rPr lang="en-US" dirty="0" smtClean="0"/>
              <a:t> indicator result  blue color Make the titration by </a:t>
            </a:r>
            <a:r>
              <a:rPr lang="en-US" dirty="0" err="1" smtClean="0"/>
              <a:t>droped</a:t>
            </a:r>
            <a:r>
              <a:rPr lang="en-US" dirty="0" smtClean="0"/>
              <a:t> of </a:t>
            </a:r>
            <a:r>
              <a:rPr lang="en-US" dirty="0" err="1" smtClean="0"/>
              <a:t>HCl</a:t>
            </a:r>
            <a:r>
              <a:rPr lang="en-US" dirty="0" smtClean="0"/>
              <a:t> and shaking even up to yellow color (b volume )</a:t>
            </a:r>
          </a:p>
          <a:p>
            <a:r>
              <a:rPr lang="en-US" dirty="0" smtClean="0"/>
              <a:t>note    a volume  ˃ b volume </a:t>
            </a:r>
          </a:p>
          <a:p>
            <a:r>
              <a:rPr lang="en-US" b="1" dirty="0" smtClean="0"/>
              <a:t> </a:t>
            </a:r>
            <a:endParaRPr lang="en-US"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smtClean="0"/>
              <a:t>Na</a:t>
            </a:r>
            <a:r>
              <a:rPr lang="en-US" b="1" baseline="-25000" dirty="0" smtClean="0"/>
              <a:t>2</a:t>
            </a:r>
            <a:r>
              <a:rPr lang="en-US" b="1" dirty="0" smtClean="0"/>
              <a:t>CO</a:t>
            </a:r>
            <a:r>
              <a:rPr lang="en-US" b="1" baseline="-25000" dirty="0" smtClean="0"/>
              <a:t>3</a:t>
            </a:r>
            <a:r>
              <a:rPr lang="en-US" b="1" dirty="0" smtClean="0"/>
              <a:t>+ NaHCO3</a:t>
            </a:r>
            <a:endParaRPr lang="en-US" dirty="0" smtClean="0"/>
          </a:p>
          <a:p>
            <a:pPr lvl="0"/>
            <a:r>
              <a:rPr lang="en-US" dirty="0" smtClean="0"/>
              <a:t>Using </a:t>
            </a:r>
            <a:r>
              <a:rPr lang="en-US" dirty="0" err="1" smtClean="0"/>
              <a:t>pipt</a:t>
            </a:r>
            <a:r>
              <a:rPr lang="en-US" dirty="0" smtClean="0"/>
              <a:t> add 10 ml of mixture solution  (unknown concentration) in cleaned beaker then add one drop of ph.th indicator result  red color .</a:t>
            </a:r>
          </a:p>
          <a:p>
            <a:r>
              <a:rPr lang="en-US" dirty="0" smtClean="0"/>
              <a:t>2-burette tube fill of the acid </a:t>
            </a:r>
            <a:r>
              <a:rPr lang="en-US" dirty="0" err="1" smtClean="0"/>
              <a:t>HCl</a:t>
            </a:r>
            <a:r>
              <a:rPr lang="en-US" dirty="0" smtClean="0"/>
              <a:t> (know concentration).</a:t>
            </a:r>
          </a:p>
          <a:p>
            <a:r>
              <a:rPr lang="en-US" dirty="0" smtClean="0"/>
              <a:t>3-Make the titration by </a:t>
            </a:r>
            <a:r>
              <a:rPr lang="en-US" dirty="0" err="1" smtClean="0"/>
              <a:t>droped</a:t>
            </a:r>
            <a:r>
              <a:rPr lang="en-US" dirty="0" smtClean="0"/>
              <a:t> of </a:t>
            </a:r>
            <a:r>
              <a:rPr lang="en-US" dirty="0" err="1" smtClean="0"/>
              <a:t>HCl</a:t>
            </a:r>
            <a:r>
              <a:rPr lang="en-US" dirty="0" smtClean="0"/>
              <a:t> and shaking even up to colorless </a:t>
            </a:r>
          </a:p>
          <a:p>
            <a:r>
              <a:rPr lang="en-US" dirty="0" smtClean="0"/>
              <a:t>(a volume).</a:t>
            </a:r>
          </a:p>
          <a:p>
            <a:pPr lvl="0"/>
            <a:r>
              <a:rPr lang="en-US" dirty="0" smtClean="0"/>
              <a:t>add one drop of </a:t>
            </a:r>
            <a:r>
              <a:rPr lang="en-US" dirty="0" err="1" smtClean="0"/>
              <a:t>b.p.b</a:t>
            </a:r>
            <a:r>
              <a:rPr lang="en-US" dirty="0" smtClean="0"/>
              <a:t> indicator result  blue color Make the titration by </a:t>
            </a:r>
            <a:r>
              <a:rPr lang="en-US" dirty="0" err="1" smtClean="0"/>
              <a:t>droped</a:t>
            </a:r>
            <a:r>
              <a:rPr lang="en-US" dirty="0" smtClean="0"/>
              <a:t> of </a:t>
            </a:r>
            <a:r>
              <a:rPr lang="en-US" dirty="0" err="1" smtClean="0"/>
              <a:t>HCl</a:t>
            </a:r>
            <a:r>
              <a:rPr lang="en-US" dirty="0" smtClean="0"/>
              <a:t> and shaking even up to yellow color (b volume )</a:t>
            </a:r>
          </a:p>
          <a:p>
            <a:r>
              <a:rPr lang="en-US" dirty="0" smtClean="0"/>
              <a:t>nota volume˂  b volume </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dirty="0" smtClean="0"/>
              <a:t>Examples </a:t>
            </a:r>
            <a:r>
              <a:rPr lang="en-US" b="1" dirty="0" smtClean="0"/>
              <a:t>:- </a:t>
            </a:r>
            <a:endParaRPr lang="en-US" dirty="0" smtClean="0"/>
          </a:p>
          <a:p>
            <a:pPr lvl="0"/>
            <a:r>
              <a:rPr lang="en-US" u="sng" dirty="0" smtClean="0">
                <a:hlinkClick r:id="rId2"/>
              </a:rPr>
              <a:t>The concentration of </a:t>
            </a:r>
            <a:r>
              <a:rPr lang="en-US" u="sng" dirty="0" err="1" smtClean="0">
                <a:hlinkClick r:id="rId2"/>
              </a:rPr>
              <a:t>NaOH</a:t>
            </a:r>
            <a:r>
              <a:rPr lang="en-US" u="sng" dirty="0" smtClean="0">
                <a:hlinkClick r:id="rId2"/>
              </a:rPr>
              <a:t> is 0.5 M, if 20 ml is needed to titrate 35 </a:t>
            </a:r>
            <a:r>
              <a:rPr lang="en-US" u="sng" dirty="0" err="1" smtClean="0">
                <a:hlinkClick r:id="rId2"/>
              </a:rPr>
              <a:t>mL</a:t>
            </a:r>
            <a:r>
              <a:rPr lang="en-US" u="sng" dirty="0" smtClean="0">
                <a:hlinkClick r:id="rId2"/>
              </a:rPr>
              <a:t> of acid, what is the concentration of the acid?</a:t>
            </a:r>
            <a:endParaRPr lang="en-US" dirty="0" smtClean="0"/>
          </a:p>
          <a:p>
            <a:r>
              <a:rPr lang="en-US" dirty="0" smtClean="0"/>
              <a:t>Solution</a:t>
            </a:r>
          </a:p>
          <a:p>
            <a:r>
              <a:rPr lang="en-US" b="1" dirty="0" smtClean="0"/>
              <a:t>equivalence </a:t>
            </a:r>
            <a:r>
              <a:rPr lang="en-US" dirty="0" smtClean="0"/>
              <a:t>number of base =  </a:t>
            </a:r>
            <a:r>
              <a:rPr lang="en-US" b="1" dirty="0" smtClean="0"/>
              <a:t>equivalence </a:t>
            </a:r>
            <a:r>
              <a:rPr lang="en-US" dirty="0" smtClean="0"/>
              <a:t>number of acid </a:t>
            </a:r>
          </a:p>
          <a:p>
            <a:r>
              <a:rPr lang="en-US" dirty="0" smtClean="0"/>
              <a:t>V  ×    C     =  V  ×    C     </a:t>
            </a:r>
          </a:p>
          <a:p>
            <a:r>
              <a:rPr lang="en-US" dirty="0" smtClean="0"/>
              <a:t>20  × 0.5   =  35×  C </a:t>
            </a:r>
          </a:p>
          <a:p>
            <a:r>
              <a:rPr lang="en-US" dirty="0" smtClean="0"/>
              <a:t>C </a:t>
            </a:r>
            <a:r>
              <a:rPr lang="en-US" baseline="-25000" dirty="0" smtClean="0"/>
              <a:t>A</a:t>
            </a:r>
            <a:r>
              <a:rPr lang="en-US" dirty="0" smtClean="0"/>
              <a:t>  = 0.285  N </a:t>
            </a:r>
          </a:p>
          <a:p>
            <a:pPr lvl="0"/>
            <a:r>
              <a:rPr lang="en-US" u="sng" dirty="0" smtClean="0">
                <a:hlinkClick r:id="rId3"/>
              </a:rPr>
              <a:t>A 15.5 </a:t>
            </a:r>
            <a:r>
              <a:rPr lang="en-US" u="sng" dirty="0" err="1" smtClean="0">
                <a:hlinkClick r:id="rId3"/>
              </a:rPr>
              <a:t>mL</a:t>
            </a:r>
            <a:r>
              <a:rPr lang="en-US" u="sng" dirty="0" smtClean="0">
                <a:hlinkClick r:id="rId3"/>
              </a:rPr>
              <a:t> sample of 0.215 M KOH was titrated with a weak acid. It took 21.2 </a:t>
            </a:r>
            <a:r>
              <a:rPr lang="en-US" u="sng" dirty="0" err="1" smtClean="0">
                <a:hlinkClick r:id="rId3"/>
              </a:rPr>
              <a:t>mL</a:t>
            </a:r>
            <a:r>
              <a:rPr lang="en-US" u="sng" dirty="0" smtClean="0">
                <a:hlinkClick r:id="rId3"/>
              </a:rPr>
              <a:t> of the acid to reach the equivalence point. What is the </a:t>
            </a:r>
            <a:r>
              <a:rPr lang="en-US" u="sng" dirty="0" err="1" smtClean="0">
                <a:hlinkClick r:id="rId3"/>
              </a:rPr>
              <a:t>molarity</a:t>
            </a:r>
            <a:r>
              <a:rPr lang="en-US" u="sng" dirty="0" smtClean="0">
                <a:hlinkClick r:id="rId3"/>
              </a:rPr>
              <a:t> of the acid?</a:t>
            </a:r>
            <a:endParaRPr lang="en-US" dirty="0" smtClean="0"/>
          </a:p>
          <a:p>
            <a:r>
              <a:rPr lang="en-US" dirty="0" smtClean="0"/>
              <a:t>Solution</a:t>
            </a:r>
          </a:p>
          <a:p>
            <a:r>
              <a:rPr lang="en-US" b="1" dirty="0" smtClean="0"/>
              <a:t>equivalence </a:t>
            </a:r>
            <a:r>
              <a:rPr lang="en-US" dirty="0" smtClean="0"/>
              <a:t>number of base =  </a:t>
            </a:r>
            <a:r>
              <a:rPr lang="en-US" b="1" dirty="0" smtClean="0"/>
              <a:t>equivalence </a:t>
            </a:r>
            <a:r>
              <a:rPr lang="en-US" dirty="0" smtClean="0"/>
              <a:t>number of acid </a:t>
            </a:r>
          </a:p>
          <a:p>
            <a:r>
              <a:rPr lang="en-US" dirty="0" smtClean="0"/>
              <a:t>V  ×    C     =  V  ×    C     </a:t>
            </a:r>
          </a:p>
          <a:p>
            <a:r>
              <a:rPr lang="en-US" dirty="0" smtClean="0"/>
              <a:t> </a:t>
            </a:r>
          </a:p>
          <a:p>
            <a:r>
              <a:rPr lang="en-US" dirty="0" smtClean="0"/>
              <a:t> </a:t>
            </a:r>
          </a:p>
          <a:p>
            <a:r>
              <a:rPr lang="en-US" dirty="0" smtClean="0"/>
              <a:t>15.5   × 0.215  = 21.2 × C </a:t>
            </a:r>
          </a:p>
          <a:p>
            <a:r>
              <a:rPr lang="en-US" dirty="0" smtClean="0"/>
              <a:t>C a =  0.157 M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289560"/>
          </a:xfrm>
        </p:spPr>
        <p:txBody>
          <a:bodyPr>
            <a:normAutofit fontScale="90000"/>
          </a:bodyPr>
          <a:lstStyle/>
          <a:p>
            <a:endParaRPr lang="en-US" dirty="0"/>
          </a:p>
        </p:txBody>
      </p:sp>
      <p:sp>
        <p:nvSpPr>
          <p:cNvPr id="3" name="Content Placeholder 2"/>
          <p:cNvSpPr>
            <a:spLocks noGrp="1"/>
          </p:cNvSpPr>
          <p:nvPr>
            <p:ph idx="1"/>
          </p:nvPr>
        </p:nvSpPr>
        <p:spPr>
          <a:xfrm>
            <a:off x="457200" y="533400"/>
            <a:ext cx="7696200" cy="5922336"/>
          </a:xfrm>
        </p:spPr>
        <p:txBody>
          <a:bodyPr>
            <a:normAutofit fontScale="55000" lnSpcReduction="20000"/>
          </a:bodyPr>
          <a:lstStyle/>
          <a:p>
            <a:pPr lvl="0"/>
            <a:r>
              <a:rPr lang="en-US" u="sng" dirty="0" smtClean="0">
                <a:hlinkClick r:id="rId2"/>
              </a:rPr>
              <a:t>Calculate the </a:t>
            </a:r>
            <a:r>
              <a:rPr lang="en-US" u="sng" dirty="0" err="1" smtClean="0">
                <a:hlinkClick r:id="rId2"/>
              </a:rPr>
              <a:t>molarity</a:t>
            </a:r>
            <a:r>
              <a:rPr lang="en-US" u="sng" dirty="0" smtClean="0">
                <a:hlinkClick r:id="rId2"/>
              </a:rPr>
              <a:t> of a </a:t>
            </a:r>
            <a:r>
              <a:rPr lang="en-US" u="sng" dirty="0" err="1" smtClean="0">
                <a:hlinkClick r:id="rId2"/>
              </a:rPr>
              <a:t>HCl</a:t>
            </a:r>
            <a:r>
              <a:rPr lang="en-US" u="sng" dirty="0" smtClean="0">
                <a:hlinkClick r:id="rId2"/>
              </a:rPr>
              <a:t> solution if 25.0 </a:t>
            </a:r>
            <a:r>
              <a:rPr lang="en-US" u="sng" dirty="0" err="1" smtClean="0">
                <a:hlinkClick r:id="rId2"/>
              </a:rPr>
              <a:t>mL</a:t>
            </a:r>
            <a:r>
              <a:rPr lang="en-US" u="sng" dirty="0" smtClean="0">
                <a:hlinkClick r:id="rId2"/>
              </a:rPr>
              <a:t> of the solution is  neutralized by 15.5</a:t>
            </a:r>
            <a:r>
              <a:rPr lang="en-US" dirty="0" smtClean="0">
                <a:hlinkClick r:id="rId2"/>
              </a:rPr>
              <a:t> </a:t>
            </a:r>
            <a:r>
              <a:rPr lang="en-US" u="sng" dirty="0" err="1" smtClean="0">
                <a:hlinkClick r:id="rId2"/>
              </a:rPr>
              <a:t>mL</a:t>
            </a:r>
            <a:r>
              <a:rPr lang="en-US" u="sng" dirty="0" smtClean="0">
                <a:hlinkClick r:id="rId2"/>
              </a:rPr>
              <a:t> of 0.800</a:t>
            </a:r>
            <a:r>
              <a:rPr lang="en-US" dirty="0" smtClean="0">
                <a:hlinkClick r:id="rId2"/>
              </a:rPr>
              <a:t> </a:t>
            </a:r>
            <a:r>
              <a:rPr lang="en-US" i="1" dirty="0" smtClean="0">
                <a:hlinkClick r:id="rId2"/>
              </a:rPr>
              <a:t>M</a:t>
            </a:r>
            <a:r>
              <a:rPr lang="en-US" dirty="0" smtClean="0">
                <a:hlinkClick r:id="rId2"/>
              </a:rPr>
              <a:t> </a:t>
            </a:r>
            <a:r>
              <a:rPr lang="en-US" u="sng" dirty="0" err="1" smtClean="0">
                <a:hlinkClick r:id="rId2"/>
              </a:rPr>
              <a:t>NaOH</a:t>
            </a:r>
            <a:r>
              <a:rPr lang="en-US" u="sng" dirty="0" smtClean="0">
                <a:hlinkClick r:id="rId2"/>
              </a:rPr>
              <a:t>.  </a:t>
            </a:r>
            <a:endParaRPr lang="en-US" dirty="0" smtClean="0"/>
          </a:p>
          <a:p>
            <a:r>
              <a:rPr lang="en-US" dirty="0" smtClean="0"/>
              <a:t>Solution</a:t>
            </a:r>
          </a:p>
          <a:p>
            <a:r>
              <a:rPr lang="en-US" b="1" dirty="0" smtClean="0"/>
              <a:t>equivalence </a:t>
            </a:r>
            <a:r>
              <a:rPr lang="en-US" dirty="0" smtClean="0"/>
              <a:t>number of base =  </a:t>
            </a:r>
            <a:r>
              <a:rPr lang="en-US" b="1" dirty="0" smtClean="0"/>
              <a:t>equivalence </a:t>
            </a:r>
            <a:r>
              <a:rPr lang="en-US" dirty="0" smtClean="0"/>
              <a:t>number of acid </a:t>
            </a:r>
          </a:p>
          <a:p>
            <a:r>
              <a:rPr lang="en-US" dirty="0" smtClean="0"/>
              <a:t>V  ×    C     =  V  ×    C     </a:t>
            </a:r>
          </a:p>
          <a:p>
            <a:r>
              <a:rPr lang="en-US" dirty="0" smtClean="0"/>
              <a:t>15. 5 ×0.800  =  25.0 × C </a:t>
            </a:r>
          </a:p>
          <a:p>
            <a:r>
              <a:rPr lang="en-US" dirty="0" smtClean="0"/>
              <a:t>C =  0.496 M </a:t>
            </a:r>
          </a:p>
          <a:p>
            <a:r>
              <a:rPr lang="en-US" dirty="0" smtClean="0"/>
              <a:t>   50 ml of alkaline solution (simple or mixture)  is  neutralized by 0.25 0f </a:t>
            </a:r>
            <a:r>
              <a:rPr lang="en-US" dirty="0" err="1" smtClean="0"/>
              <a:t>HCl</a:t>
            </a:r>
            <a:r>
              <a:rPr lang="en-US" dirty="0" smtClean="0"/>
              <a:t> solution and it took   18 ml to reach the equivalence point ph.th indicator . </a:t>
            </a:r>
            <a:r>
              <a:rPr lang="en-US" dirty="0" err="1" smtClean="0"/>
              <a:t>thencomplet</a:t>
            </a:r>
            <a:r>
              <a:rPr lang="en-US" dirty="0" smtClean="0"/>
              <a:t> the reaction in </a:t>
            </a:r>
            <a:r>
              <a:rPr lang="en-US" dirty="0" err="1" smtClean="0"/>
              <a:t>b.p.b</a:t>
            </a:r>
            <a:r>
              <a:rPr lang="en-US" dirty="0" smtClean="0"/>
              <a:t> indicator it took  30 ml of the same acid .  what is the type of alkaline -  Calculate the normality of it .</a:t>
            </a:r>
          </a:p>
          <a:p>
            <a:r>
              <a:rPr lang="en-US" dirty="0" smtClean="0"/>
              <a:t>Solution</a:t>
            </a:r>
          </a:p>
          <a:p>
            <a:r>
              <a:rPr lang="en-US" dirty="0" smtClean="0"/>
              <a:t>A </a:t>
            </a:r>
            <a:r>
              <a:rPr lang="en-US" dirty="0" err="1" smtClean="0"/>
              <a:t>volum</a:t>
            </a:r>
            <a:r>
              <a:rPr lang="en-US" dirty="0" smtClean="0"/>
              <a:t> = 18        B volume = 30</a:t>
            </a:r>
          </a:p>
          <a:p>
            <a:r>
              <a:rPr lang="en-US" dirty="0" smtClean="0"/>
              <a:t>A    ˂ B</a:t>
            </a:r>
          </a:p>
          <a:p>
            <a:r>
              <a:rPr lang="en-US" dirty="0" smtClean="0"/>
              <a:t>SO the type of alkaline is NaHCO3 + N</a:t>
            </a:r>
            <a:r>
              <a:rPr lang="en-US" baseline="-25000" dirty="0" smtClean="0"/>
              <a:t>a</a:t>
            </a:r>
            <a:r>
              <a:rPr lang="en-US" dirty="0" smtClean="0"/>
              <a:t>2CO3</a:t>
            </a:r>
          </a:p>
          <a:p>
            <a:r>
              <a:rPr lang="en-US" dirty="0" smtClean="0"/>
              <a:t> </a:t>
            </a:r>
          </a:p>
          <a:p>
            <a:r>
              <a:rPr lang="en-US" dirty="0" smtClean="0"/>
              <a:t>normality of  N</a:t>
            </a:r>
            <a:r>
              <a:rPr lang="en-US" baseline="-25000" dirty="0" smtClean="0"/>
              <a:t>a</a:t>
            </a:r>
            <a:r>
              <a:rPr lang="en-US" dirty="0" smtClean="0"/>
              <a:t>2CO3</a:t>
            </a:r>
          </a:p>
          <a:p>
            <a:r>
              <a:rPr lang="en-US" dirty="0" smtClean="0"/>
              <a:t>Na</a:t>
            </a:r>
            <a:r>
              <a:rPr lang="ar-EG" baseline="-25000" dirty="0" smtClean="0"/>
              <a:t>2</a:t>
            </a:r>
            <a:r>
              <a:rPr lang="en-US" dirty="0" smtClean="0"/>
              <a:t>CO3</a:t>
            </a:r>
            <a:r>
              <a:rPr lang="ar-EG" dirty="0" smtClean="0"/>
              <a:t>ــــــ</a:t>
            </a:r>
            <a:r>
              <a:rPr lang="en-US" dirty="0" smtClean="0"/>
              <a:t>PH.TH </a:t>
            </a:r>
            <a:r>
              <a:rPr lang="ar-EG" dirty="0" smtClean="0"/>
              <a:t>ـــــــــــــ</a:t>
            </a:r>
            <a:r>
              <a:rPr lang="en-US" dirty="0" smtClean="0"/>
              <a:t>→    NaHCO3</a:t>
            </a:r>
            <a:r>
              <a:rPr lang="ar-EG" dirty="0" smtClean="0"/>
              <a:t>ــــ</a:t>
            </a:r>
            <a:r>
              <a:rPr lang="en-US" dirty="0" err="1" smtClean="0"/>
              <a:t>b.p.b</a:t>
            </a:r>
            <a:r>
              <a:rPr lang="ar-EG" dirty="0" smtClean="0"/>
              <a:t>ــــــــــ</a:t>
            </a:r>
            <a:r>
              <a:rPr lang="en-US" dirty="0" smtClean="0"/>
              <a:t>→</a:t>
            </a:r>
            <a:r>
              <a:rPr lang="en-US" dirty="0" err="1" smtClean="0"/>
              <a:t>NaCl</a:t>
            </a:r>
            <a:r>
              <a:rPr lang="en-US" dirty="0" smtClean="0"/>
              <a:t> + H</a:t>
            </a:r>
            <a:r>
              <a:rPr lang="en-US" baseline="-25000" dirty="0" smtClean="0"/>
              <a:t>2</a:t>
            </a:r>
            <a:r>
              <a:rPr lang="en-US" dirty="0" smtClean="0"/>
              <a:t>CO</a:t>
            </a:r>
            <a:r>
              <a:rPr lang="en-US" baseline="-25000" dirty="0" smtClean="0"/>
              <a:t>3</a:t>
            </a:r>
            <a:endParaRPr lang="en-US" dirty="0" smtClean="0"/>
          </a:p>
          <a:p>
            <a:r>
              <a:rPr lang="en-US" dirty="0" smtClean="0"/>
              <a:t> </a:t>
            </a:r>
          </a:p>
          <a:p>
            <a:r>
              <a:rPr lang="en-US" dirty="0" smtClean="0"/>
              <a:t>A= 18 ml                                  B= 18 ML</a:t>
            </a:r>
          </a:p>
          <a:p>
            <a:r>
              <a:rPr lang="en-US" dirty="0" smtClean="0"/>
              <a:t>Total </a:t>
            </a:r>
            <a:r>
              <a:rPr lang="en-US" dirty="0" err="1" smtClean="0"/>
              <a:t>volum</a:t>
            </a:r>
            <a:r>
              <a:rPr lang="en-US" dirty="0" smtClean="0"/>
              <a:t> of acid = 18 +18 = 36 ml</a:t>
            </a:r>
          </a:p>
          <a:p>
            <a:r>
              <a:rPr lang="en-US" b="1" dirty="0" smtClean="0"/>
              <a:t>equivalence </a:t>
            </a:r>
            <a:r>
              <a:rPr lang="en-US" dirty="0" smtClean="0"/>
              <a:t>number of N</a:t>
            </a:r>
            <a:r>
              <a:rPr lang="en-US" baseline="-25000" dirty="0" smtClean="0"/>
              <a:t>a</a:t>
            </a:r>
            <a:r>
              <a:rPr lang="en-US" dirty="0" smtClean="0"/>
              <a:t>2CO3  =  </a:t>
            </a:r>
            <a:r>
              <a:rPr lang="en-US" b="1" dirty="0" smtClean="0"/>
              <a:t>equivalence </a:t>
            </a:r>
            <a:r>
              <a:rPr lang="en-US" dirty="0" smtClean="0"/>
              <a:t>number </a:t>
            </a:r>
            <a:r>
              <a:rPr lang="en-US" dirty="0" err="1" smtClean="0"/>
              <a:t>ofHCl</a:t>
            </a:r>
            <a:endParaRPr lang="en-US" dirty="0" smtClean="0"/>
          </a:p>
          <a:p>
            <a:r>
              <a:rPr lang="en-US" dirty="0" err="1" smtClean="0"/>
              <a:t>V</a:t>
            </a:r>
            <a:r>
              <a:rPr lang="en-US" baseline="-25000" dirty="0" err="1" smtClean="0"/>
              <a:t>b</a:t>
            </a:r>
            <a:r>
              <a:rPr lang="en-US" dirty="0" smtClean="0"/>
              <a:t>  ×</a:t>
            </a:r>
            <a:r>
              <a:rPr lang="en-US" dirty="0" err="1" smtClean="0"/>
              <a:t>C</a:t>
            </a:r>
            <a:r>
              <a:rPr lang="en-US" baseline="-25000" dirty="0" err="1" smtClean="0"/>
              <a:t>b</a:t>
            </a:r>
            <a:r>
              <a:rPr lang="en-US" dirty="0" smtClean="0"/>
              <a:t>     =  </a:t>
            </a:r>
            <a:r>
              <a:rPr lang="en-US" dirty="0" err="1" smtClean="0"/>
              <a:t>V</a:t>
            </a:r>
            <a:r>
              <a:rPr lang="en-US" baseline="-25000" dirty="0" err="1" smtClean="0"/>
              <a:t>a</a:t>
            </a:r>
            <a:r>
              <a:rPr lang="en-US" dirty="0" smtClean="0"/>
              <a:t>×    C</a:t>
            </a:r>
            <a:r>
              <a:rPr lang="en-US" baseline="-25000" dirty="0" smtClean="0"/>
              <a:t>a</a:t>
            </a:r>
            <a:endParaRPr lang="en-US" dirty="0" smtClean="0"/>
          </a:p>
          <a:p>
            <a:r>
              <a:rPr lang="en-US" dirty="0" smtClean="0"/>
              <a:t>50 ×</a:t>
            </a:r>
            <a:r>
              <a:rPr lang="en-US" dirty="0" err="1" smtClean="0"/>
              <a:t>Cb</a:t>
            </a:r>
            <a:r>
              <a:rPr lang="en-US" dirty="0" smtClean="0"/>
              <a:t>   = 36 × 0.25</a:t>
            </a:r>
          </a:p>
          <a:p>
            <a:r>
              <a:rPr lang="en-US" dirty="0" smtClean="0"/>
              <a:t>So   c </a:t>
            </a:r>
            <a:r>
              <a:rPr lang="en-US" baseline="-25000" dirty="0" smtClean="0"/>
              <a:t>b</a:t>
            </a:r>
            <a:r>
              <a:rPr lang="en-US" dirty="0" smtClean="0"/>
              <a:t>= 0.18 N</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normality of  NaHCO3 </a:t>
            </a:r>
          </a:p>
          <a:p>
            <a:r>
              <a:rPr lang="en-US" dirty="0" smtClean="0"/>
              <a:t>NaHCO3</a:t>
            </a:r>
            <a:r>
              <a:rPr lang="ar-EG" dirty="0" smtClean="0"/>
              <a:t>ــــــ</a:t>
            </a:r>
            <a:r>
              <a:rPr lang="en-US" dirty="0" smtClean="0"/>
              <a:t>PH.TH </a:t>
            </a:r>
            <a:r>
              <a:rPr lang="ar-EG" dirty="0" smtClean="0"/>
              <a:t>ـــــــــــــ</a:t>
            </a:r>
            <a:r>
              <a:rPr lang="en-US" dirty="0" smtClean="0"/>
              <a:t>→  NaHCO3</a:t>
            </a:r>
            <a:r>
              <a:rPr lang="ar-EG" dirty="0" smtClean="0"/>
              <a:t>ــــ</a:t>
            </a:r>
            <a:r>
              <a:rPr lang="en-US" dirty="0" err="1" smtClean="0"/>
              <a:t>b.p.b</a:t>
            </a:r>
            <a:r>
              <a:rPr lang="ar-EG" dirty="0" smtClean="0"/>
              <a:t>ــــــــــ</a:t>
            </a:r>
            <a:r>
              <a:rPr lang="en-US" dirty="0" smtClean="0"/>
              <a:t>→</a:t>
            </a:r>
            <a:r>
              <a:rPr lang="en-US" dirty="0" err="1" smtClean="0"/>
              <a:t>NaCl</a:t>
            </a:r>
            <a:r>
              <a:rPr lang="en-US" dirty="0" smtClean="0"/>
              <a:t> + H</a:t>
            </a:r>
            <a:r>
              <a:rPr lang="en-US" baseline="-25000" dirty="0" smtClean="0"/>
              <a:t>2</a:t>
            </a:r>
            <a:r>
              <a:rPr lang="en-US" dirty="0" smtClean="0"/>
              <a:t>CO</a:t>
            </a:r>
            <a:r>
              <a:rPr lang="en-US" baseline="-25000" dirty="0" smtClean="0"/>
              <a:t>3</a:t>
            </a:r>
            <a:endParaRPr lang="en-US" dirty="0" smtClean="0"/>
          </a:p>
          <a:p>
            <a:r>
              <a:rPr lang="en-US" dirty="0" smtClean="0"/>
              <a:t>A= ZERO                       B=(30- 18) = 12 ML   </a:t>
            </a:r>
          </a:p>
          <a:p>
            <a:r>
              <a:rPr lang="en-US" dirty="0" err="1" smtClean="0"/>
              <a:t>V</a:t>
            </a:r>
            <a:r>
              <a:rPr lang="en-US" baseline="-25000" dirty="0" err="1" smtClean="0"/>
              <a:t>b</a:t>
            </a:r>
            <a:r>
              <a:rPr lang="en-US" dirty="0" smtClean="0"/>
              <a:t>  ×</a:t>
            </a:r>
            <a:r>
              <a:rPr lang="en-US" dirty="0" err="1" smtClean="0"/>
              <a:t>C</a:t>
            </a:r>
            <a:r>
              <a:rPr lang="en-US" baseline="-25000" dirty="0" err="1" smtClean="0"/>
              <a:t>b</a:t>
            </a:r>
            <a:r>
              <a:rPr lang="en-US" dirty="0" smtClean="0"/>
              <a:t>     =  </a:t>
            </a:r>
            <a:r>
              <a:rPr lang="en-US" dirty="0" err="1" smtClean="0"/>
              <a:t>V</a:t>
            </a:r>
            <a:r>
              <a:rPr lang="en-US" baseline="-25000" dirty="0" err="1" smtClean="0"/>
              <a:t>a</a:t>
            </a:r>
            <a:r>
              <a:rPr lang="en-US" dirty="0" smtClean="0"/>
              <a:t>×    C</a:t>
            </a:r>
            <a:r>
              <a:rPr lang="en-US" baseline="-25000" dirty="0" smtClean="0"/>
              <a:t>a</a:t>
            </a:r>
            <a:endParaRPr lang="en-US" dirty="0" smtClean="0"/>
          </a:p>
          <a:p>
            <a:r>
              <a:rPr lang="en-US" dirty="0" smtClean="0"/>
              <a:t>50  ×</a:t>
            </a:r>
            <a:r>
              <a:rPr lang="en-US" dirty="0" err="1" smtClean="0"/>
              <a:t>C</a:t>
            </a:r>
            <a:r>
              <a:rPr lang="en-US" baseline="-25000" dirty="0" err="1" smtClean="0"/>
              <a:t>b</a:t>
            </a:r>
            <a:r>
              <a:rPr lang="en-US" dirty="0" smtClean="0"/>
              <a:t>   = 12  ×  0.25 </a:t>
            </a:r>
          </a:p>
          <a:p>
            <a:r>
              <a:rPr lang="en-US" dirty="0" err="1" smtClean="0"/>
              <a:t>C</a:t>
            </a:r>
            <a:r>
              <a:rPr lang="en-US" baseline="-25000" dirty="0" err="1" smtClean="0"/>
              <a:t>b</a:t>
            </a:r>
            <a:r>
              <a:rPr lang="en-US" dirty="0" smtClean="0"/>
              <a:t> = </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smtClean="0"/>
              <a:t>100 ml of solution </a:t>
            </a:r>
            <a:r>
              <a:rPr lang="en-US" dirty="0" err="1" smtClean="0"/>
              <a:t>containg</a:t>
            </a:r>
            <a:r>
              <a:rPr lang="en-US" dirty="0" smtClean="0"/>
              <a:t> 5 g of </a:t>
            </a:r>
            <a:r>
              <a:rPr lang="en-US" dirty="0" err="1" smtClean="0"/>
              <a:t>NaOH</a:t>
            </a:r>
            <a:r>
              <a:rPr lang="en-US" dirty="0" smtClean="0"/>
              <a:t>  added to 150 ml of 12 g of KOH . </a:t>
            </a:r>
            <a:r>
              <a:rPr lang="en-US" dirty="0" err="1" smtClean="0"/>
              <a:t>calculatethe</a:t>
            </a:r>
            <a:r>
              <a:rPr lang="en-US" dirty="0" smtClean="0"/>
              <a:t> normality of alkaline solution and what the weight of </a:t>
            </a:r>
            <a:r>
              <a:rPr lang="en-US" dirty="0" err="1" smtClean="0"/>
              <a:t>HCl</a:t>
            </a:r>
            <a:r>
              <a:rPr lang="en-US" dirty="0" smtClean="0"/>
              <a:t> which needed to neutralized   in ph.th indicator .</a:t>
            </a:r>
          </a:p>
          <a:p>
            <a:r>
              <a:rPr lang="en-US" dirty="0" smtClean="0"/>
              <a:t>Solution </a:t>
            </a:r>
          </a:p>
          <a:p>
            <a:r>
              <a:rPr lang="en-US" dirty="0" smtClean="0"/>
              <a:t> </a:t>
            </a:r>
          </a:p>
          <a:p>
            <a:r>
              <a:rPr lang="en-US" sz="3400" b="1" dirty="0" smtClean="0"/>
              <a:t>Back titration</a:t>
            </a:r>
          </a:p>
          <a:p>
            <a:r>
              <a:rPr lang="en-US" dirty="0" smtClean="0"/>
              <a:t>Back titration is a </a:t>
            </a:r>
            <a:r>
              <a:rPr lang="en-US" u="sng" dirty="0" smtClean="0">
                <a:hlinkClick r:id="rId2"/>
              </a:rPr>
              <a:t>titration</a:t>
            </a:r>
            <a:r>
              <a:rPr lang="en-US" dirty="0" smtClean="0"/>
              <a:t> method where the </a:t>
            </a:r>
            <a:r>
              <a:rPr lang="en-US" u="sng" dirty="0" smtClean="0">
                <a:hlinkClick r:id="rId3"/>
              </a:rPr>
              <a:t>concentration</a:t>
            </a:r>
            <a:r>
              <a:rPr lang="en-US" dirty="0" smtClean="0"/>
              <a:t> of an </a:t>
            </a:r>
            <a:r>
              <a:rPr lang="en-US" u="sng" dirty="0" err="1" smtClean="0">
                <a:hlinkClick r:id="rId4"/>
              </a:rPr>
              <a:t>analyte</a:t>
            </a:r>
            <a:r>
              <a:rPr lang="en-US" dirty="0" smtClean="0"/>
              <a:t> is determined by reacting it with a known amount of excess </a:t>
            </a:r>
            <a:r>
              <a:rPr lang="en-US" u="sng" dirty="0" smtClean="0">
                <a:hlinkClick r:id="rId5"/>
              </a:rPr>
              <a:t>reagent</a:t>
            </a:r>
            <a:r>
              <a:rPr lang="en-US" dirty="0" smtClean="0"/>
              <a:t>. The remaining excess reagent is then </a:t>
            </a:r>
            <a:r>
              <a:rPr lang="en-US" dirty="0" err="1" smtClean="0"/>
              <a:t>tritrated</a:t>
            </a:r>
            <a:r>
              <a:rPr lang="en-US" dirty="0" smtClean="0"/>
              <a:t> with another second reagent. The second titration's results show how much of the excess reagent was used </a:t>
            </a:r>
            <a:r>
              <a:rPr lang="en-US" u="sng" dirty="0" smtClean="0">
                <a:hlinkClick r:id="rId6"/>
              </a:rPr>
              <a:t>in the first titration</a:t>
            </a:r>
            <a:r>
              <a:rPr lang="en-US" dirty="0" smtClean="0"/>
              <a:t> and the original </a:t>
            </a:r>
            <a:r>
              <a:rPr lang="en-US" dirty="0" err="1" smtClean="0"/>
              <a:t>analyte's</a:t>
            </a:r>
            <a:r>
              <a:rPr lang="en-US" dirty="0" smtClean="0"/>
              <a:t> concentration can then be calculated.</a:t>
            </a:r>
          </a:p>
          <a:p>
            <a:r>
              <a:rPr lang="en-US" dirty="0" smtClean="0"/>
              <a:t>A back titration may be thought of as a normal titration, except done in reverse.</a:t>
            </a:r>
          </a:p>
          <a:p>
            <a:r>
              <a:rPr lang="en-US" dirty="0" smtClean="0"/>
              <a:t>In a regular titration, the original sample is titrated. In a back titration, a known amount of reagent is added to a solution and allowed to react, and the excess is titrated.</a:t>
            </a:r>
          </a:p>
          <a:p>
            <a:r>
              <a:rPr lang="en-US" dirty="0" smtClean="0"/>
              <a:t>A back titration may also be called an indirect titration.</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365760"/>
          </a:xfrm>
        </p:spPr>
        <p:txBody>
          <a:bodyPr>
            <a:normAutofit fontScale="90000"/>
          </a:bodyPr>
          <a:lstStyle/>
          <a:p>
            <a:endParaRPr lang="en-US" dirty="0"/>
          </a:p>
        </p:txBody>
      </p:sp>
      <p:sp>
        <p:nvSpPr>
          <p:cNvPr id="3" name="Content Placeholder 2"/>
          <p:cNvSpPr>
            <a:spLocks noGrp="1"/>
          </p:cNvSpPr>
          <p:nvPr>
            <p:ph idx="1"/>
          </p:nvPr>
        </p:nvSpPr>
        <p:spPr>
          <a:xfrm>
            <a:off x="457200" y="762000"/>
            <a:ext cx="7239000" cy="5693736"/>
          </a:xfrm>
        </p:spPr>
        <p:txBody>
          <a:bodyPr>
            <a:normAutofit fontScale="70000" lnSpcReduction="20000"/>
          </a:bodyPr>
          <a:lstStyle/>
          <a:p>
            <a:r>
              <a:rPr lang="en-US" b="1" dirty="0" smtClean="0"/>
              <a:t>When Is a Back Titration Used?</a:t>
            </a:r>
            <a:endParaRPr lang="en-US" dirty="0" smtClean="0"/>
          </a:p>
          <a:p>
            <a:r>
              <a:rPr lang="en-US" dirty="0" smtClean="0"/>
              <a:t>Basically, you use a back titration when you need to determine the strength or concentration of an </a:t>
            </a:r>
            <a:r>
              <a:rPr lang="en-US" dirty="0" err="1" smtClean="0"/>
              <a:t>analyte</a:t>
            </a:r>
            <a:r>
              <a:rPr lang="en-US" dirty="0" smtClean="0"/>
              <a:t> and you have a known molar concentration of excess reactant. It's typically applied in acid-base titrations when the acid or (more commonly) base is an insoluble salt (e.g., calcium carbonate), when direct titration endpoint would be hard to discern (e.g., weak acid and weak base titration), or when the reaction occurs very slowly. Back titrations are applied, more generally, when the </a:t>
            </a:r>
          </a:p>
          <a:p>
            <a:r>
              <a:rPr lang="en-US" dirty="0" smtClean="0"/>
              <a:t>endpoint is easier to see than with a normal titration, which applies to some precipitation reactions.</a:t>
            </a:r>
          </a:p>
          <a:p>
            <a:r>
              <a:rPr lang="en-US" dirty="0" smtClean="0"/>
              <a:t>Practical step :-</a:t>
            </a:r>
          </a:p>
          <a:p>
            <a:pPr lvl="0"/>
            <a:r>
              <a:rPr lang="en-US" dirty="0" smtClean="0"/>
              <a:t>Weight accurately the sample(1 g of ammonium sulfate) and place in volumetric flask</a:t>
            </a:r>
          </a:p>
          <a:p>
            <a:pPr lvl="0"/>
            <a:r>
              <a:rPr lang="en-US" dirty="0" smtClean="0"/>
              <a:t>then use2 .25 ml of </a:t>
            </a:r>
            <a:r>
              <a:rPr lang="en-US" dirty="0" err="1" smtClean="0"/>
              <a:t>NaOH</a:t>
            </a:r>
            <a:r>
              <a:rPr lang="en-US" dirty="0" smtClean="0"/>
              <a:t> in a pipette for the titrations and boiling.  </a:t>
            </a:r>
          </a:p>
          <a:p>
            <a:pPr lvl="0"/>
            <a:r>
              <a:rPr lang="en-US" dirty="0" smtClean="0"/>
              <a:t>After boiling, titrate the excess of  </a:t>
            </a:r>
            <a:r>
              <a:rPr lang="en-US" dirty="0" err="1" smtClean="0"/>
              <a:t>NaOH</a:t>
            </a:r>
            <a:r>
              <a:rPr lang="en-US" dirty="0" smtClean="0"/>
              <a:t> by   </a:t>
            </a:r>
            <a:r>
              <a:rPr lang="en-US" dirty="0" err="1" smtClean="0"/>
              <a:t>HCl</a:t>
            </a:r>
            <a:r>
              <a:rPr lang="en-US" dirty="0" smtClean="0"/>
              <a:t> solution known concentration .</a:t>
            </a:r>
          </a:p>
          <a:p>
            <a:r>
              <a:rPr lang="en-US" dirty="0" smtClean="0"/>
              <a:t>So</a:t>
            </a:r>
          </a:p>
          <a:p>
            <a:r>
              <a:rPr lang="en-US" dirty="0" smtClean="0"/>
              <a:t>Equivalent number of  ammonium sulfate  =  Equivalent number of  </a:t>
            </a:r>
            <a:r>
              <a:rPr lang="en-US" dirty="0" err="1" smtClean="0"/>
              <a:t>NaOH</a:t>
            </a:r>
            <a:r>
              <a:rPr lang="en-US" dirty="0" smtClean="0"/>
              <a:t>  -   Equivalent number of  </a:t>
            </a:r>
            <a:r>
              <a:rPr lang="en-US" dirty="0" err="1" smtClean="0"/>
              <a:t>HCl</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Examples </a:t>
            </a:r>
          </a:p>
          <a:p>
            <a:pPr lvl="0"/>
            <a:r>
              <a:rPr lang="en-US" dirty="0" smtClean="0"/>
              <a:t>1g of magnesium carbonate titrated by 50 ml of nitric acid 0.2  N then the excess of the acid titrate by 35 ml of sodium hydroid 0.1 N calculate the purity </a:t>
            </a:r>
            <a:r>
              <a:rPr lang="en-US" dirty="0" err="1" smtClean="0"/>
              <a:t>dgree</a:t>
            </a:r>
            <a:r>
              <a:rPr lang="en-US" dirty="0" smtClean="0"/>
              <a:t>.</a:t>
            </a:r>
          </a:p>
          <a:p>
            <a:r>
              <a:rPr lang="en-US" dirty="0" smtClean="0"/>
              <a:t> </a:t>
            </a:r>
          </a:p>
          <a:p>
            <a:r>
              <a:rPr lang="en-US" dirty="0" smtClean="0"/>
              <a:t> </a:t>
            </a:r>
          </a:p>
          <a:p>
            <a:r>
              <a:rPr lang="en-US" dirty="0" smtClean="0"/>
              <a:t> </a:t>
            </a:r>
          </a:p>
          <a:p>
            <a:r>
              <a:rPr lang="en-US" dirty="0" smtClean="0"/>
              <a:t>Solution </a:t>
            </a:r>
          </a:p>
          <a:p>
            <a:r>
              <a:rPr lang="en-US" dirty="0" smtClean="0"/>
              <a:t> </a:t>
            </a:r>
          </a:p>
          <a:p>
            <a:r>
              <a:rPr lang="en-US" dirty="0" smtClean="0"/>
              <a:t>Equivalent number of  magnesium carbonate =  Equivalent number of HNO</a:t>
            </a:r>
            <a:r>
              <a:rPr lang="en-US" baseline="-25000" dirty="0" smtClean="0"/>
              <a:t>3</a:t>
            </a:r>
            <a:r>
              <a:rPr lang="en-US" dirty="0" smtClean="0"/>
              <a:t> -   Equivalent number of  </a:t>
            </a:r>
            <a:r>
              <a:rPr lang="en-US" dirty="0" err="1" smtClean="0"/>
              <a:t>NaOH</a:t>
            </a:r>
            <a:endParaRPr lang="en-US" dirty="0" smtClean="0"/>
          </a:p>
          <a:p>
            <a:r>
              <a:rPr lang="en-US" dirty="0" smtClean="0"/>
              <a:t>(mass of M.C   ÷   </a:t>
            </a:r>
            <a:r>
              <a:rPr lang="en-US" dirty="0" err="1" smtClean="0"/>
              <a:t>E.w</a:t>
            </a:r>
            <a:r>
              <a:rPr lang="en-US" dirty="0" smtClean="0"/>
              <a:t> )   =  (V  ×  C )   -  (   V  ×  C  )</a:t>
            </a:r>
          </a:p>
          <a:p>
            <a:r>
              <a:rPr lang="en-US" dirty="0" smtClean="0"/>
              <a:t>(mass of M.C   ÷   42 )   =  (0.05   ×  0.2 )   -  (   0.035  ×  0.1   )</a:t>
            </a:r>
          </a:p>
          <a:p>
            <a:r>
              <a:rPr lang="en-US" dirty="0" smtClean="0"/>
              <a:t>mass of M.C (pure)  = 0.257  g </a:t>
            </a:r>
          </a:p>
          <a:p>
            <a:r>
              <a:rPr lang="en-US" dirty="0" err="1" smtClean="0"/>
              <a:t>puritydgree</a:t>
            </a:r>
            <a:r>
              <a:rPr lang="en-US" dirty="0" smtClean="0"/>
              <a:t> = ( pure mass ÷ total weight of the sample)    ×  100 </a:t>
            </a:r>
          </a:p>
          <a:p>
            <a:r>
              <a:rPr lang="en-US" dirty="0" smtClean="0"/>
              <a:t>                         = ( 0.257   ÷   1 ) ×  100  = 27.3 %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b="1" dirty="0" smtClean="0"/>
              <a:t>Precipitation Reactions</a:t>
            </a:r>
          </a:p>
          <a:p>
            <a:r>
              <a:rPr lang="en-US" dirty="0" smtClean="0"/>
              <a:t>Precipitation reactions occur when </a:t>
            </a:r>
            <a:r>
              <a:rPr lang="en-US" dirty="0" err="1" smtClean="0"/>
              <a:t>cations</a:t>
            </a:r>
            <a:r>
              <a:rPr lang="en-US" dirty="0" smtClean="0"/>
              <a:t> and anions in aqueous solution combine to form an insoluble ionic solid called a </a:t>
            </a:r>
            <a:r>
              <a:rPr lang="en-US" b="1" dirty="0" smtClean="0"/>
              <a:t>precipitate</a:t>
            </a:r>
            <a:r>
              <a:rPr lang="en-US" dirty="0" smtClean="0"/>
              <a:t>. Whether or not such a reaction occurs can be determined by using the </a:t>
            </a:r>
            <a:r>
              <a:rPr lang="en-US" b="1" dirty="0" smtClean="0"/>
              <a:t>solubility rules</a:t>
            </a:r>
            <a:r>
              <a:rPr lang="en-US" dirty="0" smtClean="0"/>
              <a:t> for common ionic solids. Because not all aqueous reactions form precipitates, one must consult the solubility rules before determining the state of the products and writing a </a:t>
            </a:r>
            <a:r>
              <a:rPr lang="en-US" b="1" dirty="0" smtClean="0"/>
              <a:t>net ionic equation.</a:t>
            </a:r>
            <a:r>
              <a:rPr lang="en-US" dirty="0" smtClean="0"/>
              <a:t> </a:t>
            </a:r>
          </a:p>
          <a:p>
            <a:r>
              <a:rPr lang="en-US" dirty="0" smtClean="0"/>
              <a:t> </a:t>
            </a:r>
          </a:p>
          <a:p>
            <a:r>
              <a:rPr lang="en-US" dirty="0" smtClean="0"/>
              <a:t>The ability to predict these reactions allows scientists to determine which ions are present in a solution, and allows industries to form chemicals by extracting components from these reactions.</a:t>
            </a:r>
          </a:p>
          <a:p>
            <a:r>
              <a:rPr lang="en-US" dirty="0" smtClean="0"/>
              <a:t>It is used to determine the halogens  such as chloride – bromide – cyanide – iodide  and </a:t>
            </a:r>
            <a:r>
              <a:rPr lang="en-US" dirty="0" err="1" smtClean="0"/>
              <a:t>cyocyanat</a:t>
            </a:r>
            <a:endParaRPr lang="en-US" dirty="0" smtClean="0"/>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an example of a precipitation reaction: Aqueous </a:t>
            </a:r>
            <a:r>
              <a:rPr lang="en-US" dirty="0" smtClean="0">
                <a:hlinkClick r:id="rId2" tooltip="Silver nitrate"/>
              </a:rPr>
              <a:t>silver nitrate</a:t>
            </a:r>
            <a:r>
              <a:rPr lang="en-US" dirty="0" smtClean="0"/>
              <a:t> (AgNO</a:t>
            </a:r>
            <a:r>
              <a:rPr lang="en-US" baseline="-25000" dirty="0" smtClean="0"/>
              <a:t>3</a:t>
            </a:r>
            <a:r>
              <a:rPr lang="en-US" dirty="0" smtClean="0"/>
              <a:t>) is added to a solution containing </a:t>
            </a:r>
            <a:r>
              <a:rPr lang="en-US" dirty="0" smtClean="0">
                <a:hlinkClick r:id="rId3" tooltip="Potassium chloride"/>
              </a:rPr>
              <a:t>sodium chloride</a:t>
            </a:r>
            <a:r>
              <a:rPr lang="en-US" dirty="0" smtClean="0"/>
              <a:t> (</a:t>
            </a:r>
            <a:r>
              <a:rPr lang="en-US" dirty="0" err="1" smtClean="0"/>
              <a:t>NaCl</a:t>
            </a:r>
            <a:r>
              <a:rPr lang="en-US" dirty="0" smtClean="0"/>
              <a:t>), the precipitation of a white solid, </a:t>
            </a:r>
            <a:r>
              <a:rPr lang="en-US" dirty="0" smtClean="0">
                <a:hlinkClick r:id="rId4" tooltip="Silver chloride"/>
              </a:rPr>
              <a:t>silver chloride</a:t>
            </a:r>
            <a:r>
              <a:rPr lang="en-US" dirty="0" smtClean="0"/>
              <a:t> (</a:t>
            </a:r>
            <a:r>
              <a:rPr lang="en-US" dirty="0" err="1" smtClean="0"/>
              <a:t>AgCl</a:t>
            </a:r>
            <a:r>
              <a:rPr lang="en-US" dirty="0" smtClean="0"/>
              <a:t>), is observed. </a:t>
            </a:r>
          </a:p>
          <a:p>
            <a:r>
              <a:rPr lang="en-US" b="1" dirty="0" smtClean="0"/>
              <a:t>AgNO</a:t>
            </a:r>
            <a:r>
              <a:rPr lang="en-US" b="1" baseline="-25000" dirty="0" smtClean="0"/>
              <a:t>3</a:t>
            </a:r>
            <a:r>
              <a:rPr lang="en-US" b="1" dirty="0" smtClean="0"/>
              <a:t>(</a:t>
            </a:r>
            <a:r>
              <a:rPr lang="en-US" b="1" dirty="0" err="1" smtClean="0"/>
              <a:t>aq</a:t>
            </a:r>
            <a:r>
              <a:rPr lang="en-US" b="1" dirty="0" smtClean="0"/>
              <a:t>) + </a:t>
            </a:r>
            <a:r>
              <a:rPr lang="en-US" b="1" dirty="0" err="1" smtClean="0"/>
              <a:t>NaCl</a:t>
            </a:r>
            <a:r>
              <a:rPr lang="en-US" b="1" dirty="0" smtClean="0"/>
              <a:t>(</a:t>
            </a:r>
            <a:r>
              <a:rPr lang="en-US" b="1" dirty="0" err="1" smtClean="0"/>
              <a:t>aq</a:t>
            </a:r>
            <a:r>
              <a:rPr lang="en-US" b="1" dirty="0" smtClean="0"/>
              <a:t>) </a:t>
            </a:r>
            <a:r>
              <a:rPr lang="en-US" dirty="0" smtClean="0"/>
              <a:t>→</a:t>
            </a:r>
            <a:r>
              <a:rPr lang="en-US" b="1" dirty="0" err="1" smtClean="0"/>
              <a:t>AgCl</a:t>
            </a:r>
            <a:r>
              <a:rPr lang="en-US" dirty="0" smtClean="0"/>
              <a:t>↓ </a:t>
            </a:r>
            <a:r>
              <a:rPr lang="en-US" b="1" dirty="0" smtClean="0"/>
              <a:t>+ NaNO</a:t>
            </a:r>
            <a:r>
              <a:rPr lang="en-US" b="1" baseline="-25000" dirty="0" smtClean="0"/>
              <a:t>3</a:t>
            </a:r>
            <a:r>
              <a:rPr lang="en-US" b="1" dirty="0" smtClean="0"/>
              <a:t> (</a:t>
            </a:r>
            <a:r>
              <a:rPr lang="en-US" b="1" dirty="0" err="1" smtClean="0"/>
              <a:t>aq</a:t>
            </a:r>
            <a:r>
              <a:rPr lang="en-US" b="1" dirty="0" smtClean="0"/>
              <a:t>)</a:t>
            </a:r>
            <a:r>
              <a:rPr lang="en-US" dirty="0" err="1" smtClean="0"/>
              <a:t>AgNO</a:t>
            </a:r>
            <a:r>
              <a:rPr lang="en-US" dirty="0" smtClean="0"/>
              <a:t> 3 + </a:t>
            </a:r>
            <a:r>
              <a:rPr lang="en-US" dirty="0" err="1" smtClean="0"/>
              <a:t>KCl</a:t>
            </a:r>
            <a:r>
              <a:rPr lang="en-US" dirty="0" smtClean="0"/>
              <a:t> ⟶ </a:t>
            </a:r>
            <a:r>
              <a:rPr lang="en-US" dirty="0" err="1" smtClean="0"/>
              <a:t>AgCl</a:t>
            </a:r>
            <a:r>
              <a:rPr lang="en-US" dirty="0" smtClean="0"/>
              <a:t> ↓ + KNO 3 {\</a:t>
            </a:r>
            <a:r>
              <a:rPr lang="en-US" dirty="0" err="1" smtClean="0"/>
              <a:t>displaystyle</a:t>
            </a:r>
            <a:r>
              <a:rPr lang="en-US" dirty="0" smtClean="0"/>
              <a:t> {\</a:t>
            </a:r>
            <a:r>
              <a:rPr lang="en-US" dirty="0" err="1" smtClean="0"/>
              <a:t>ce</a:t>
            </a:r>
            <a:r>
              <a:rPr lang="en-US" dirty="0" smtClean="0"/>
              <a:t> {{AgNO3}+</a:t>
            </a:r>
            <a:r>
              <a:rPr lang="en-US" dirty="0" err="1" smtClean="0"/>
              <a:t>KCl</a:t>
            </a:r>
            <a:r>
              <a:rPr lang="en-US" dirty="0" smtClean="0"/>
              <a:t>-&gt;</a:t>
            </a:r>
            <a:r>
              <a:rPr lang="en-US" dirty="0" err="1" smtClean="0"/>
              <a:t>AgCl</a:t>
            </a:r>
            <a:r>
              <a:rPr lang="en-US" dirty="0" smtClean="0"/>
              <a:t>(v)+KNO3}}} </a:t>
            </a:r>
          </a:p>
          <a:p>
            <a:r>
              <a:rPr lang="en-US" dirty="0" smtClean="0"/>
              <a:t>The silver chloride (</a:t>
            </a:r>
            <a:r>
              <a:rPr lang="en-US" dirty="0" err="1" smtClean="0"/>
              <a:t>AgCl</a:t>
            </a:r>
            <a:r>
              <a:rPr lang="en-US" dirty="0" smtClean="0"/>
              <a:t>) has formed a solid, which is observed as a precipitate.</a:t>
            </a:r>
          </a:p>
          <a:p>
            <a:r>
              <a:rPr lang="en-US" dirty="0" smtClean="0"/>
              <a:t> Practical step:</a:t>
            </a:r>
          </a:p>
          <a:p>
            <a:pPr lvl="0"/>
            <a:r>
              <a:rPr lang="en-US" dirty="0" smtClean="0"/>
              <a:t>Add 10 ml of sodium chloride  by pipit in a beaker then add 1 ml of potassium chromate .</a:t>
            </a:r>
          </a:p>
          <a:p>
            <a:pPr lvl="0"/>
            <a:r>
              <a:rPr lang="en-US" dirty="0" smtClean="0"/>
              <a:t>Fill  the  burette  with silver nitrate  (known concentration).</a:t>
            </a:r>
          </a:p>
          <a:p>
            <a:pPr lvl="0"/>
            <a:r>
              <a:rPr lang="en-US" dirty="0" smtClean="0"/>
              <a:t>Make titration with shaking   even up to result dark red </a:t>
            </a:r>
            <a:r>
              <a:rPr lang="en-US" dirty="0" err="1" smtClean="0"/>
              <a:t>percipite</a:t>
            </a:r>
            <a:r>
              <a:rPr lang="en-US" dirty="0" smtClean="0"/>
              <a:t> .</a:t>
            </a:r>
          </a:p>
          <a:p>
            <a:r>
              <a:rPr lang="en-US" dirty="0" smtClean="0"/>
              <a:t>Equivalent number of silver nitrate  =  Equivalent number of halogen (</a:t>
            </a:r>
            <a:r>
              <a:rPr lang="en-US" dirty="0" err="1" smtClean="0"/>
              <a:t>NaCl</a:t>
            </a:r>
            <a:r>
              <a:rPr lang="en-US" dirty="0" smtClean="0"/>
              <a:t>)</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measurement</a:t>
            </a:r>
            <a:endParaRPr lang="en-US" dirty="0" smtClean="0"/>
          </a:p>
          <a:p>
            <a:r>
              <a:rPr lang="en-US" dirty="0" smtClean="0"/>
              <a:t> </a:t>
            </a:r>
          </a:p>
          <a:p>
            <a:r>
              <a:rPr lang="en-US" dirty="0" smtClean="0"/>
              <a:t>The measurement of liquid volume can be performed using graduated cylinders, volumetric flasks and measuring vessels. Unlike counting, which can be exact, measurements are never exact but are always estimated quantities. Obviously, some instruments make better estimates than others, so more precise liquid volume is measured by calibrated measuring vessels:</a:t>
            </a:r>
          </a:p>
          <a:p>
            <a:r>
              <a:rPr lang="en-US" dirty="0" smtClean="0"/>
              <a:t>•    Pipette –  vessel,  used  to  suck,  to  drop  and  to  measure liquid. Mohr pipette measures only one, definite and marked on it volume. Graduated pipettes </a:t>
            </a:r>
          </a:p>
          <a:p>
            <a:r>
              <a:rPr lang="en-US" dirty="0" smtClean="0"/>
              <a:t> </a:t>
            </a:r>
          </a:p>
          <a:p>
            <a:r>
              <a:rPr lang="en-US" dirty="0" smtClean="0"/>
              <a:t> </a:t>
            </a:r>
          </a:p>
          <a:p>
            <a:r>
              <a:rPr lang="en-US" dirty="0" smtClean="0"/>
              <a:t>	allow measurement of any volume that would not exceed the volume of pipette's graduated section. Such pipettes commonly  are  graduated  with  0.1  ml  scale  and  allow  to  measure  volume  in  0.005  ml precision. Semi micropipettes and micropipettes can be graduated with 0.01 and 0.001 ml scale;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err="1" smtClean="0"/>
              <a:t>Redox</a:t>
            </a:r>
            <a:r>
              <a:rPr lang="en-US" b="1" dirty="0" smtClean="0"/>
              <a:t> Reactions</a:t>
            </a:r>
          </a:p>
          <a:p>
            <a:r>
              <a:rPr lang="en-US" dirty="0" err="1" smtClean="0"/>
              <a:t>Redox</a:t>
            </a:r>
            <a:r>
              <a:rPr lang="en-US" dirty="0" smtClean="0"/>
              <a:t> reactions, or </a:t>
            </a:r>
            <a:r>
              <a:rPr lang="en-US" dirty="0" smtClean="0">
                <a:hlinkClick r:id="rId2"/>
              </a:rPr>
              <a:t>oxidation-reduction reactions</a:t>
            </a:r>
            <a:r>
              <a:rPr lang="en-US" dirty="0" smtClean="0"/>
              <a:t>, have a number of similarities to acid-base reactions. Fundamentally, </a:t>
            </a:r>
            <a:r>
              <a:rPr lang="en-US" dirty="0" err="1" smtClean="0"/>
              <a:t>redox</a:t>
            </a:r>
            <a:r>
              <a:rPr lang="en-US" dirty="0" smtClean="0"/>
              <a:t> reactions are a family of reactions that are concerned with the transfer of electrons between species. Like acid-base reactions, </a:t>
            </a:r>
            <a:r>
              <a:rPr lang="en-US" dirty="0" err="1" smtClean="0"/>
              <a:t>redox</a:t>
            </a:r>
            <a:r>
              <a:rPr lang="en-US" dirty="0" smtClean="0"/>
              <a:t> reactions are a matched set -- you don't have an oxidation reaction without a reduction reaction happening at the same time. Oxidation refers to the loss of </a:t>
            </a:r>
            <a:r>
              <a:rPr lang="en-US" dirty="0" smtClean="0">
                <a:hlinkClick r:id="rId2"/>
              </a:rPr>
              <a:t>electrons</a:t>
            </a:r>
            <a:r>
              <a:rPr lang="en-US" dirty="0" smtClean="0"/>
              <a:t>, while reduction refers to the gain of electrons. Each reaction by itself is called a "half-reaction", simply because we need two (2) half-reactions to form a whole reaction. In notating </a:t>
            </a:r>
            <a:r>
              <a:rPr lang="en-US" dirty="0" err="1" smtClean="0"/>
              <a:t>redox</a:t>
            </a:r>
            <a:r>
              <a:rPr lang="en-US" dirty="0" smtClean="0"/>
              <a:t> reactions, chemists typically write out the electrons explicitly:</a:t>
            </a:r>
          </a:p>
          <a:p>
            <a:r>
              <a:rPr lang="en-US" dirty="0" smtClean="0"/>
              <a:t>Cu (s) ----&gt; Cu</a:t>
            </a:r>
            <a:r>
              <a:rPr lang="en-US" baseline="30000" dirty="0" smtClean="0"/>
              <a:t>2+</a:t>
            </a:r>
            <a:r>
              <a:rPr lang="en-US" dirty="0" smtClean="0"/>
              <a:t> + 2 e</a:t>
            </a:r>
            <a:r>
              <a:rPr lang="en-US" baseline="30000" dirty="0" smtClean="0"/>
              <a:t>-</a:t>
            </a:r>
            <a:endParaRPr lang="en-US" dirty="0" smtClean="0"/>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t>This half-reaction says that we have solid copper (with no charge) being oxidized (losing electrons) to form a copper ion with a plus 2 charge. Notice that, like the </a:t>
            </a:r>
            <a:r>
              <a:rPr lang="en-US" dirty="0" err="1" smtClean="0">
                <a:hlinkClick r:id="rId2"/>
              </a:rPr>
              <a:t>stoichiometry</a:t>
            </a:r>
            <a:r>
              <a:rPr lang="en-US" dirty="0" smtClean="0"/>
              <a:t> notation, we have a "balance" between both sides of the reaction. We have one (1) copper atom on both sides, and the charges balance as well. The symbol "e</a:t>
            </a:r>
            <a:r>
              <a:rPr lang="en-US" baseline="30000" dirty="0" smtClean="0"/>
              <a:t>-</a:t>
            </a:r>
            <a:r>
              <a:rPr lang="en-US" dirty="0" smtClean="0"/>
              <a:t>" represents a </a:t>
            </a:r>
            <a:r>
              <a:rPr lang="en-US" dirty="0" smtClean="0">
                <a:hlinkClick r:id="rId2"/>
              </a:rPr>
              <a:t>free electron</a:t>
            </a:r>
            <a:r>
              <a:rPr lang="en-US" dirty="0" smtClean="0"/>
              <a:t> with a negative charge that can now go out and reduce some other species, such as in the half-reaction:</a:t>
            </a:r>
          </a:p>
          <a:p>
            <a:r>
              <a:rPr lang="en-US" dirty="0" smtClean="0"/>
              <a:t>2 Ag</a:t>
            </a:r>
            <a:r>
              <a:rPr lang="en-US" baseline="30000" dirty="0" smtClean="0"/>
              <a:t>+</a:t>
            </a:r>
            <a:r>
              <a:rPr lang="en-US" dirty="0" smtClean="0"/>
              <a:t> (</a:t>
            </a:r>
            <a:r>
              <a:rPr lang="en-US" dirty="0" err="1" smtClean="0"/>
              <a:t>aq</a:t>
            </a:r>
            <a:r>
              <a:rPr lang="en-US" dirty="0" smtClean="0"/>
              <a:t>) + 2 e</a:t>
            </a:r>
            <a:r>
              <a:rPr lang="en-US" baseline="30000" dirty="0" smtClean="0"/>
              <a:t>-</a:t>
            </a:r>
            <a:r>
              <a:rPr lang="en-US" dirty="0" smtClean="0"/>
              <a:t> ------&gt; 2 Ag (s)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Here, two silver ions (silver with a positive charge) are being reduced through the addition of two (2) electrons to form solid silver. The abbreviations "</a:t>
            </a:r>
            <a:r>
              <a:rPr lang="en-US" dirty="0" err="1" smtClean="0"/>
              <a:t>aq</a:t>
            </a:r>
            <a:r>
              <a:rPr lang="en-US" dirty="0" smtClean="0"/>
              <a:t>" and "s" mean aqueous and solid, respectively. We can now combine the two (2) half-reactions to form a </a:t>
            </a:r>
            <a:r>
              <a:rPr lang="en-US" dirty="0" err="1" smtClean="0"/>
              <a:t>redox</a:t>
            </a:r>
            <a:r>
              <a:rPr lang="en-US" dirty="0" smtClean="0"/>
              <a:t> equation:</a:t>
            </a:r>
          </a:p>
          <a:p>
            <a:r>
              <a:rPr lang="en-US" dirty="0" smtClean="0"/>
              <a:t> </a:t>
            </a:r>
          </a:p>
          <a:p>
            <a:r>
              <a:rPr lang="en-US" dirty="0" smtClean="0"/>
              <a:t> </a:t>
            </a:r>
          </a:p>
          <a:p>
            <a:r>
              <a:rPr lang="en-US" dirty="0" smtClean="0"/>
              <a:t> </a:t>
            </a:r>
          </a:p>
          <a:p>
            <a:endParaRPr lang="en-US" dirty="0"/>
          </a:p>
        </p:txBody>
      </p:sp>
      <p:pic>
        <p:nvPicPr>
          <p:cNvPr id="4" name="Picture 3" descr="http://www.shodor.org/unchem-old/advanced/redox/ex1.gif"/>
          <p:cNvPicPr/>
          <p:nvPr/>
        </p:nvPicPr>
        <p:blipFill>
          <a:blip r:embed="rId2" cstate="print"/>
          <a:srcRect/>
          <a:stretch>
            <a:fillRect/>
          </a:stretch>
        </p:blipFill>
        <p:spPr bwMode="auto">
          <a:xfrm>
            <a:off x="1828800" y="4724400"/>
            <a:ext cx="3990975" cy="1315720"/>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sz="2800" dirty="0" smtClean="0"/>
              <a:t>We can also discuss the individual components of these reactions as follows. If a chemical causes another substance to be oxidized, we call it the oxidizing agent. In the equation above, Ag</a:t>
            </a:r>
            <a:r>
              <a:rPr lang="en-US" sz="2800" baseline="30000" dirty="0" smtClean="0"/>
              <a:t>+</a:t>
            </a:r>
            <a:r>
              <a:rPr lang="en-US" sz="2800" dirty="0" smtClean="0"/>
              <a:t> is the oxidizing agent, because it causes Cu(s) to lose </a:t>
            </a:r>
            <a:endParaRPr lang="en-US" sz="2400" dirty="0" smtClean="0"/>
          </a:p>
          <a:p>
            <a:r>
              <a:rPr lang="en-US" sz="2800" dirty="0" smtClean="0"/>
              <a:t> </a:t>
            </a:r>
            <a:endParaRPr lang="en-US" sz="2400" dirty="0" smtClean="0"/>
          </a:p>
          <a:p>
            <a:r>
              <a:rPr lang="en-US" sz="2800" dirty="0" smtClean="0"/>
              <a:t>electrons. Oxidants get reduced in the process by a reducing agent. Cu(s) is, naturally, the reducing agent in this case, as it causes Ag</a:t>
            </a:r>
            <a:r>
              <a:rPr lang="en-US" sz="2800" baseline="30000" dirty="0" smtClean="0"/>
              <a:t>+</a:t>
            </a:r>
            <a:r>
              <a:rPr lang="en-US" sz="2800" dirty="0" smtClean="0"/>
              <a:t> to gain electrons. </a:t>
            </a:r>
            <a:endParaRPr lang="en-US" sz="2400" dirty="0" smtClean="0"/>
          </a:p>
          <a:p>
            <a:r>
              <a:rPr lang="en-US" sz="2800" dirty="0" smtClean="0"/>
              <a:t>As a summary, here are the steps to follow to balance a </a:t>
            </a:r>
            <a:r>
              <a:rPr lang="en-US" sz="2800" dirty="0" err="1" smtClean="0"/>
              <a:t>redox</a:t>
            </a:r>
            <a:r>
              <a:rPr lang="en-US" sz="2800" dirty="0" smtClean="0"/>
              <a:t> equation in </a:t>
            </a:r>
            <a:r>
              <a:rPr lang="en-US" sz="2800" dirty="0" smtClean="0">
                <a:hlinkClick r:id="rId2"/>
              </a:rPr>
              <a:t>acidic</a:t>
            </a:r>
            <a:r>
              <a:rPr lang="en-US" sz="2800" dirty="0" smtClean="0"/>
              <a:t> medium (add the starred step in a </a:t>
            </a:r>
            <a:r>
              <a:rPr lang="en-US" sz="2800" dirty="0" smtClean="0">
                <a:hlinkClick r:id="rId2"/>
              </a:rPr>
              <a:t>basic</a:t>
            </a:r>
            <a:r>
              <a:rPr lang="en-US" sz="2800" dirty="0" smtClean="0"/>
              <a:t> medium): </a:t>
            </a:r>
            <a:endParaRPr lang="en-US" sz="2400" dirty="0" smtClean="0"/>
          </a:p>
          <a:p>
            <a:pPr lvl="0"/>
            <a:r>
              <a:rPr lang="en-US" sz="2800" dirty="0" smtClean="0"/>
              <a:t>Divide the equation into an oxidation half-reaction and a reduction half-reaction </a:t>
            </a:r>
            <a:endParaRPr lang="en-US" sz="2400" dirty="0" smtClean="0"/>
          </a:p>
          <a:p>
            <a:pPr lvl="0"/>
            <a:r>
              <a:rPr lang="en-US" sz="2800" dirty="0" smtClean="0"/>
              <a:t>Balance these </a:t>
            </a:r>
            <a:endParaRPr lang="en-US" sz="2400" dirty="0" smtClean="0"/>
          </a:p>
          <a:p>
            <a:pPr lvl="1"/>
            <a:r>
              <a:rPr lang="en-US" sz="2400" dirty="0" smtClean="0"/>
              <a:t>Balance the elements other than H and O </a:t>
            </a:r>
            <a:endParaRPr lang="en-US" sz="2000" dirty="0" smtClean="0"/>
          </a:p>
          <a:p>
            <a:pPr lvl="1"/>
            <a:r>
              <a:rPr lang="en-US" sz="2400" dirty="0" smtClean="0"/>
              <a:t>Balance the O by adding H</a:t>
            </a:r>
            <a:r>
              <a:rPr lang="en-US" sz="2400" baseline="-25000" dirty="0" smtClean="0"/>
              <a:t>2</a:t>
            </a:r>
            <a:r>
              <a:rPr lang="en-US" sz="2400" dirty="0" smtClean="0"/>
              <a:t>O </a:t>
            </a:r>
            <a:endParaRPr lang="en-US" sz="2000" dirty="0" smtClean="0"/>
          </a:p>
          <a:p>
            <a:pPr lvl="1"/>
            <a:r>
              <a:rPr lang="en-US" sz="2400" dirty="0" smtClean="0"/>
              <a:t>Balance the H by adding H</a:t>
            </a:r>
            <a:r>
              <a:rPr lang="en-US" sz="2400" baseline="30000" dirty="0" smtClean="0"/>
              <a:t>+</a:t>
            </a:r>
            <a:endParaRPr lang="en-US" sz="2000" dirty="0" smtClean="0"/>
          </a:p>
          <a:p>
            <a:pPr lvl="1"/>
            <a:r>
              <a:rPr lang="en-US" sz="2400" dirty="0" smtClean="0"/>
              <a:t>Balance the charge by adding e</a:t>
            </a:r>
            <a:r>
              <a:rPr lang="en-US" sz="2400" baseline="30000" dirty="0" smtClean="0"/>
              <a:t>-</a:t>
            </a:r>
            <a:endParaRPr lang="en-US" sz="2000" dirty="0" smtClean="0"/>
          </a:p>
          <a:p>
            <a:pPr lvl="0"/>
            <a:r>
              <a:rPr lang="en-US" sz="2800" dirty="0" smtClean="0"/>
              <a:t>Multiply each half-reaction by an integer such that the number of e</a:t>
            </a:r>
            <a:r>
              <a:rPr lang="en-US" sz="2800" baseline="30000" dirty="0" smtClean="0"/>
              <a:t>-</a:t>
            </a:r>
            <a:r>
              <a:rPr lang="en-US" sz="2800" dirty="0" smtClean="0"/>
              <a:t> lost in one equals the number gained in the other </a:t>
            </a:r>
            <a:endParaRPr lang="en-US" sz="2400" dirty="0" smtClean="0"/>
          </a:p>
          <a:p>
            <a:pPr lvl="0"/>
            <a:r>
              <a:rPr lang="en-US" sz="2800" dirty="0" smtClean="0"/>
              <a:t>Combine the half-reactions and cancel </a:t>
            </a:r>
            <a:endParaRPr lang="en-US" sz="2400" dirty="0" smtClean="0"/>
          </a:p>
          <a:p>
            <a:r>
              <a:rPr lang="en-US" sz="2800" dirty="0" smtClean="0"/>
              <a:t>Balance the following reaction, which occurs in acidic solution.</a:t>
            </a:r>
            <a:br>
              <a:rPr lang="en-US" sz="2800"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For </a:t>
            </a:r>
            <a:r>
              <a:rPr lang="en-US" dirty="0" err="1" smtClean="0"/>
              <a:t>examplesbalance</a:t>
            </a:r>
            <a:r>
              <a:rPr lang="en-US" dirty="0" smtClean="0"/>
              <a:t> the following reaction: </a:t>
            </a:r>
          </a:p>
          <a:p>
            <a:r>
              <a:rPr lang="en-US" dirty="0" smtClean="0"/>
              <a:t>1)-  C</a:t>
            </a:r>
            <a:r>
              <a:rPr lang="en-US" baseline="-25000" dirty="0" smtClean="0"/>
              <a:t>2</a:t>
            </a:r>
            <a:r>
              <a:rPr lang="en-US" dirty="0" smtClean="0"/>
              <a:t>O</a:t>
            </a:r>
            <a:r>
              <a:rPr lang="en-US" baseline="-25000" dirty="0" smtClean="0"/>
              <a:t>4</a:t>
            </a:r>
            <a:r>
              <a:rPr lang="en-US" baseline="30000" dirty="0" smtClean="0"/>
              <a:t>-2</a:t>
            </a:r>
            <a:r>
              <a:rPr lang="en-US" dirty="0" smtClean="0"/>
              <a:t>  +  MnO</a:t>
            </a:r>
            <a:r>
              <a:rPr lang="en-US" baseline="-25000" dirty="0" smtClean="0"/>
              <a:t>4</a:t>
            </a:r>
            <a:r>
              <a:rPr lang="en-US" baseline="30000" dirty="0" smtClean="0"/>
              <a:t>-1</a:t>
            </a:r>
            <a:r>
              <a:rPr lang="en-US" dirty="0" smtClean="0"/>
              <a:t>      →      CO</a:t>
            </a:r>
            <a:r>
              <a:rPr lang="en-US" baseline="-25000" dirty="0" smtClean="0"/>
              <a:t>2</a:t>
            </a:r>
            <a:r>
              <a:rPr lang="en-US" dirty="0" smtClean="0"/>
              <a:t>  +  Mn</a:t>
            </a:r>
            <a:r>
              <a:rPr lang="en-US" baseline="30000" dirty="0" smtClean="0"/>
              <a:t>+2</a:t>
            </a:r>
            <a:endParaRPr lang="en-US" dirty="0" smtClean="0"/>
          </a:p>
          <a:p>
            <a:r>
              <a:rPr lang="en-US" dirty="0" smtClean="0"/>
              <a:t>2) -  Fe</a:t>
            </a:r>
            <a:r>
              <a:rPr lang="en-US" baseline="30000" dirty="0" smtClean="0"/>
              <a:t>+2 </a:t>
            </a:r>
            <a:r>
              <a:rPr lang="en-US" dirty="0" smtClean="0"/>
              <a:t>    +   Cr</a:t>
            </a:r>
            <a:r>
              <a:rPr lang="en-US" baseline="-25000" dirty="0" smtClean="0"/>
              <a:t>2</a:t>
            </a:r>
            <a:r>
              <a:rPr lang="en-US" dirty="0" smtClean="0"/>
              <a:t>O</a:t>
            </a:r>
            <a:r>
              <a:rPr lang="en-US" baseline="-25000" dirty="0" smtClean="0"/>
              <a:t>7</a:t>
            </a:r>
            <a:r>
              <a:rPr lang="en-US" baseline="30000" dirty="0" smtClean="0"/>
              <a:t>-2</a:t>
            </a:r>
            <a:r>
              <a:rPr lang="en-US" dirty="0" smtClean="0"/>
              <a:t>    →        Fe</a:t>
            </a:r>
            <a:r>
              <a:rPr lang="en-US" baseline="30000" dirty="0" smtClean="0"/>
              <a:t>+3</a:t>
            </a:r>
            <a:r>
              <a:rPr lang="en-US" dirty="0" smtClean="0"/>
              <a:t>   +   Cr</a:t>
            </a:r>
            <a:r>
              <a:rPr lang="en-US" baseline="30000" dirty="0" smtClean="0"/>
              <a:t>+3</a:t>
            </a:r>
            <a:endParaRPr lang="en-US" dirty="0" smtClean="0"/>
          </a:p>
          <a:p>
            <a:r>
              <a:rPr lang="en-US" dirty="0" smtClean="0"/>
              <a:t>3)-  Cr</a:t>
            </a:r>
            <a:r>
              <a:rPr lang="en-US" baseline="30000" dirty="0" smtClean="0"/>
              <a:t>+3</a:t>
            </a:r>
            <a:r>
              <a:rPr lang="en-US" dirty="0" smtClean="0"/>
              <a:t>  + MnO</a:t>
            </a:r>
            <a:r>
              <a:rPr lang="en-US" baseline="-25000" dirty="0" smtClean="0"/>
              <a:t>4</a:t>
            </a:r>
            <a:r>
              <a:rPr lang="en-US" baseline="30000" dirty="0" smtClean="0"/>
              <a:t>-1</a:t>
            </a:r>
            <a:r>
              <a:rPr lang="en-US" dirty="0" smtClean="0"/>
              <a:t>    →   Cr</a:t>
            </a:r>
            <a:r>
              <a:rPr lang="en-US" baseline="-25000" dirty="0" smtClean="0"/>
              <a:t>2</a:t>
            </a:r>
            <a:r>
              <a:rPr lang="en-US" dirty="0" smtClean="0"/>
              <a:t>o</a:t>
            </a:r>
            <a:r>
              <a:rPr lang="en-US" baseline="-25000" dirty="0" smtClean="0"/>
              <a:t>7</a:t>
            </a:r>
            <a:r>
              <a:rPr lang="en-US" baseline="30000" dirty="0" smtClean="0"/>
              <a:t>-2</a:t>
            </a:r>
            <a:r>
              <a:rPr lang="en-US" dirty="0" smtClean="0"/>
              <a:t>    +  Mn</a:t>
            </a:r>
            <a:r>
              <a:rPr lang="en-US" baseline="30000" dirty="0" smtClean="0"/>
              <a:t>+2</a:t>
            </a:r>
            <a:endParaRPr lang="en-US" dirty="0" smtClean="0"/>
          </a:p>
          <a:p>
            <a:r>
              <a:rPr lang="en-US" dirty="0" smtClean="0"/>
              <a:t> </a:t>
            </a:r>
            <a:endParaRPr lang="en-US" dirty="0"/>
          </a:p>
        </p:txBody>
      </p:sp>
      <p:pic>
        <p:nvPicPr>
          <p:cNvPr id="4" name="Picture 3" descr="Related image"/>
          <p:cNvPicPr/>
          <p:nvPr/>
        </p:nvPicPr>
        <p:blipFill>
          <a:blip r:embed="rId2" cstate="print"/>
          <a:srcRect/>
          <a:stretch>
            <a:fillRect/>
          </a:stretch>
        </p:blipFill>
        <p:spPr bwMode="auto">
          <a:xfrm>
            <a:off x="2667000" y="4038600"/>
            <a:ext cx="3200400" cy="2590800"/>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What is an example of a </a:t>
            </a:r>
            <a:r>
              <a:rPr lang="en-US" dirty="0" err="1" smtClean="0"/>
              <a:t>redox</a:t>
            </a:r>
            <a:r>
              <a:rPr lang="en-US" dirty="0" smtClean="0"/>
              <a:t> reaction?</a:t>
            </a:r>
          </a:p>
          <a:p>
            <a:r>
              <a:rPr lang="en-US" dirty="0" smtClean="0"/>
              <a:t>The formation of hydrogen fluoride is an example of a </a:t>
            </a:r>
            <a:r>
              <a:rPr lang="en-US" dirty="0" err="1" smtClean="0"/>
              <a:t>redox</a:t>
            </a:r>
            <a:r>
              <a:rPr lang="en-US" dirty="0" smtClean="0"/>
              <a:t> reaction. Another example of a </a:t>
            </a:r>
            <a:r>
              <a:rPr lang="en-US" dirty="0" err="1" smtClean="0"/>
              <a:t>redox</a:t>
            </a:r>
            <a:r>
              <a:rPr lang="en-US" dirty="0" smtClean="0"/>
              <a:t> reaction is the formation of hydrogen fluoride. We can break the reaction down to analyze the oxidation and reduction of reactants. The hydrogen is oxidized and loses two electrons, so each hydrogen becomes positive.</a:t>
            </a:r>
          </a:p>
          <a:p>
            <a:r>
              <a:rPr lang="en-US" dirty="0" smtClean="0"/>
              <a:t> </a:t>
            </a:r>
          </a:p>
          <a:p>
            <a:r>
              <a:rPr lang="en-US" dirty="0" smtClean="0"/>
              <a:t>What is permanganate titration?</a:t>
            </a:r>
          </a:p>
          <a:p>
            <a:r>
              <a:rPr lang="en-US" dirty="0" smtClean="0"/>
              <a:t>In this titration KMnO</a:t>
            </a:r>
            <a:r>
              <a:rPr lang="en-US" baseline="-25000" dirty="0" smtClean="0"/>
              <a:t>4</a:t>
            </a:r>
            <a:r>
              <a:rPr lang="en-US" dirty="0" smtClean="0"/>
              <a:t> is the </a:t>
            </a:r>
            <a:r>
              <a:rPr lang="en-US" dirty="0" err="1" smtClean="0"/>
              <a:t>titrant</a:t>
            </a:r>
            <a:r>
              <a:rPr lang="en-US" dirty="0" smtClean="0"/>
              <a:t> and oxalic acid is the </a:t>
            </a:r>
            <a:r>
              <a:rPr lang="en-US" dirty="0" err="1" smtClean="0"/>
              <a:t>analyte</a:t>
            </a:r>
            <a:r>
              <a:rPr lang="en-US" dirty="0" smtClean="0"/>
              <a:t>. ... The reaction between potassium permanganate and oxalic acid is carried out in an acidic medium because permanganate ion in the acidic medium is a very strong oxidizing agent.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b="1" dirty="0" smtClean="0"/>
              <a:t>Automatic  </a:t>
            </a:r>
            <a:r>
              <a:rPr lang="en-US" dirty="0" smtClean="0"/>
              <a:t>micropipette  instrument,  used  to  suck,  to  drop  and  to  measure liquid.</a:t>
            </a:r>
          </a:p>
          <a:p>
            <a:r>
              <a:rPr lang="en-US" b="1" dirty="0" smtClean="0"/>
              <a:t>Burette </a:t>
            </a:r>
            <a:r>
              <a:rPr lang="en-US" dirty="0" smtClean="0"/>
              <a:t>- glass tube (generally with 0.1 ml scale), used to drop and to measure liquid</a:t>
            </a:r>
          </a:p>
          <a:p>
            <a:r>
              <a:rPr lang="en-US" dirty="0" smtClean="0"/>
              <a:t> </a:t>
            </a:r>
          </a:p>
          <a:p>
            <a:r>
              <a:rPr lang="en-US" dirty="0" smtClean="0"/>
              <a:t>Volume. Semi </a:t>
            </a:r>
            <a:r>
              <a:rPr lang="en-US" dirty="0" err="1" smtClean="0"/>
              <a:t>microburettes</a:t>
            </a:r>
            <a:r>
              <a:rPr lang="en-US" dirty="0" smtClean="0"/>
              <a:t> and micro burettes can be graduated with 0.01 or 0.001 ml scale </a:t>
            </a:r>
          </a:p>
          <a:p>
            <a:r>
              <a:rPr lang="en-US" dirty="0" smtClean="0"/>
              <a:t> </a:t>
            </a:r>
          </a:p>
          <a:p>
            <a:r>
              <a:rPr lang="en-US" b="1" dirty="0" smtClean="0"/>
              <a:t>Measuring flasks </a:t>
            </a:r>
            <a:r>
              <a:rPr lang="en-US" dirty="0" smtClean="0"/>
              <a:t>– are used to measure various volumes and to prepare various concentration solutions.</a:t>
            </a:r>
          </a:p>
          <a:p>
            <a:r>
              <a:rPr lang="en-US" dirty="0" smtClean="0"/>
              <a:t>Volume of liquid, which is colorless and moistens surfaces, is measured looking at the bottom of liquid's meniscus in the measuring vessels. Colorful liquid’s volume, when we can't see the bottom of meniscus, is measured by deducting according to a top of meniscus. Meniscus should be in a level of a person who measures (Fig. 1).</a:t>
            </a:r>
          </a:p>
          <a:p>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0"/>
            <a:ext cx="7239000" cy="3407736"/>
          </a:xfrm>
        </p:spPr>
        <p:txBody>
          <a:bodyPr>
            <a:normAutofit fontScale="85000" lnSpcReduction="20000"/>
          </a:bodyPr>
          <a:lstStyle/>
          <a:p>
            <a:pPr fontAlgn="base"/>
            <a:r>
              <a:rPr lang="en-US" b="1" dirty="0" smtClean="0"/>
              <a:t>Concentration </a:t>
            </a:r>
            <a:endParaRPr lang="en-US" dirty="0" smtClean="0"/>
          </a:p>
          <a:p>
            <a:pPr fontAlgn="base"/>
            <a:r>
              <a:rPr lang="en-US" dirty="0" smtClean="0"/>
              <a:t>In </a:t>
            </a:r>
            <a:r>
              <a:rPr lang="en-US" dirty="0" smtClean="0">
                <a:hlinkClick r:id="rId2" tooltip="Chemistry"/>
              </a:rPr>
              <a:t>chemistry</a:t>
            </a:r>
            <a:r>
              <a:rPr lang="en-US" dirty="0" smtClean="0"/>
              <a:t>, </a:t>
            </a:r>
            <a:r>
              <a:rPr lang="en-US" b="1" dirty="0" smtClean="0"/>
              <a:t>concentration</a:t>
            </a:r>
            <a:r>
              <a:rPr lang="en-US" dirty="0" smtClean="0"/>
              <a:t> is the abundance of a constituent divided by the total volume of a mixture. Several types of mathematical description can be distinguished: </a:t>
            </a:r>
            <a:r>
              <a:rPr lang="en-US" dirty="0" smtClean="0">
                <a:hlinkClick r:id="rId3" tooltip="Concentration"/>
              </a:rPr>
              <a:t>mass concentration</a:t>
            </a:r>
            <a:r>
              <a:rPr lang="en-US" dirty="0" smtClean="0"/>
              <a:t>, </a:t>
            </a:r>
            <a:r>
              <a:rPr lang="en-US" dirty="0" smtClean="0">
                <a:hlinkClick r:id="rId3" tooltip="Concentration"/>
              </a:rPr>
              <a:t>molar concentration</a:t>
            </a:r>
            <a:r>
              <a:rPr lang="en-US" dirty="0" smtClean="0"/>
              <a:t>, </a:t>
            </a:r>
            <a:r>
              <a:rPr lang="en-US" dirty="0" smtClean="0">
                <a:hlinkClick r:id="rId3" tooltip="Concentration"/>
              </a:rPr>
              <a:t>number concentration</a:t>
            </a:r>
            <a:r>
              <a:rPr lang="en-US" dirty="0" smtClean="0"/>
              <a:t>, and </a:t>
            </a:r>
            <a:r>
              <a:rPr lang="en-US" dirty="0" smtClean="0">
                <a:hlinkClick r:id="rId3" tooltip="Concentration"/>
              </a:rPr>
              <a:t>volume concentration</a:t>
            </a:r>
            <a:r>
              <a:rPr lang="en-US" dirty="0" smtClean="0"/>
              <a:t>. The term concentration can be applied to any kind of chemical mixture, but most frequently it refers to solutes and solvents in </a:t>
            </a:r>
            <a:r>
              <a:rPr lang="en-US" dirty="0" smtClean="0">
                <a:hlinkClick r:id="rId4" tooltip="Solution"/>
              </a:rPr>
              <a:t>solutions</a:t>
            </a:r>
            <a:r>
              <a:rPr lang="en-US" dirty="0" smtClean="0"/>
              <a:t>. The molar (amount) concentration has variants such as </a:t>
            </a:r>
            <a:r>
              <a:rPr lang="en-US" dirty="0" smtClean="0">
                <a:hlinkClick r:id="rId5" tooltip="Normal concentration"/>
              </a:rPr>
              <a:t>normal concentration</a:t>
            </a:r>
            <a:r>
              <a:rPr lang="en-US" dirty="0" smtClean="0"/>
              <a:t> and </a:t>
            </a:r>
            <a:r>
              <a:rPr lang="en-US" dirty="0" smtClean="0">
                <a:hlinkClick r:id="rId6" tooltip="Osmotic concentration"/>
              </a:rPr>
              <a:t>osmotic concentration</a:t>
            </a:r>
            <a:r>
              <a:rPr lang="en-US" dirty="0" smtClean="0"/>
              <a:t>.</a:t>
            </a:r>
          </a:p>
          <a:p>
            <a:endParaRPr lang="en-US" dirty="0"/>
          </a:p>
        </p:txBody>
      </p:sp>
      <p:pic>
        <p:nvPicPr>
          <p:cNvPr id="4" name="Picture 3"/>
          <p:cNvPicPr/>
          <p:nvPr/>
        </p:nvPicPr>
        <p:blipFill>
          <a:blip r:embed="rId7" cstate="email"/>
          <a:srcRect/>
          <a:stretch>
            <a:fillRect/>
          </a:stretch>
        </p:blipFill>
        <p:spPr bwMode="auto">
          <a:xfrm>
            <a:off x="381000" y="381000"/>
            <a:ext cx="7315200" cy="26193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2743200"/>
          </a:xfrm>
        </p:spPr>
        <p:txBody>
          <a:bodyPr>
            <a:noAutofit/>
          </a:bodyPr>
          <a:lstStyle/>
          <a:p>
            <a:pPr fontAlgn="base"/>
            <a:r>
              <a:rPr lang="en-US" sz="1600" b="0" dirty="0" smtClean="0">
                <a:solidFill>
                  <a:schemeClr val="tx1"/>
                </a:solidFill>
                <a:latin typeface="Arial" pitchFamily="34" charset="0"/>
                <a:ea typeface="+mn-ea"/>
                <a:cs typeface="Arial" pitchFamily="34" charset="0"/>
              </a:rPr>
              <a:t>Percent concentration :</a:t>
            </a:r>
            <a:br>
              <a:rPr lang="en-US" sz="1600" b="0" dirty="0" smtClean="0">
                <a:solidFill>
                  <a:schemeClr val="tx1"/>
                </a:solidFill>
                <a:latin typeface="Arial" pitchFamily="34" charset="0"/>
                <a:ea typeface="+mn-ea"/>
                <a:cs typeface="Arial" pitchFamily="34" charset="0"/>
              </a:rPr>
            </a:br>
            <a:r>
              <a:rPr lang="en-US" sz="1600" b="0" dirty="0" smtClean="0">
                <a:solidFill>
                  <a:schemeClr val="tx1"/>
                </a:solidFill>
                <a:latin typeface="Arial" pitchFamily="34" charset="0"/>
                <a:ea typeface="+mn-ea"/>
                <a:cs typeface="Arial" pitchFamily="34" charset="0"/>
              </a:rPr>
              <a:t> </a:t>
            </a:r>
            <a:br>
              <a:rPr lang="en-US" sz="1600" b="0" dirty="0" smtClean="0">
                <a:solidFill>
                  <a:schemeClr val="tx1"/>
                </a:solidFill>
                <a:latin typeface="Arial" pitchFamily="34" charset="0"/>
                <a:ea typeface="+mn-ea"/>
                <a:cs typeface="Arial" pitchFamily="34" charset="0"/>
              </a:rPr>
            </a:br>
            <a:r>
              <a:rPr lang="en-US" sz="1600" b="0" dirty="0" smtClean="0">
                <a:solidFill>
                  <a:schemeClr val="tx1"/>
                </a:solidFill>
                <a:latin typeface="Arial" pitchFamily="34" charset="0"/>
                <a:ea typeface="+mn-ea"/>
                <a:cs typeface="Arial" pitchFamily="34" charset="0"/>
              </a:rPr>
              <a:t>Show the relation between the solute and solution here are four  types of </a:t>
            </a:r>
            <a:r>
              <a:rPr lang="en-US" sz="1600" b="0" dirty="0" smtClean="0">
                <a:solidFill>
                  <a:schemeClr val="tx1"/>
                </a:solidFill>
                <a:latin typeface="Arial" pitchFamily="34" charset="0"/>
                <a:ea typeface="+mn-ea"/>
                <a:cs typeface="Arial" pitchFamily="34" charset="0"/>
                <a:hlinkClick r:id="rId2"/>
              </a:rPr>
              <a:t>percent concentration</a:t>
            </a:r>
            <a:r>
              <a:rPr lang="en-US" sz="1600" b="0" dirty="0" smtClean="0">
                <a:solidFill>
                  <a:schemeClr val="tx1"/>
                </a:solidFill>
                <a:latin typeface="Arial" pitchFamily="34" charset="0"/>
                <a:ea typeface="+mn-ea"/>
                <a:cs typeface="Arial" pitchFamily="34" charset="0"/>
              </a:rPr>
              <a:t/>
            </a:r>
            <a:br>
              <a:rPr lang="en-US" sz="1600" b="0" dirty="0" smtClean="0">
                <a:solidFill>
                  <a:schemeClr val="tx1"/>
                </a:solidFill>
                <a:latin typeface="Arial" pitchFamily="34" charset="0"/>
                <a:ea typeface="+mn-ea"/>
                <a:cs typeface="Arial" pitchFamily="34" charset="0"/>
              </a:rPr>
            </a:br>
            <a:r>
              <a:rPr lang="en-US" sz="1600" b="0" dirty="0" smtClean="0">
                <a:solidFill>
                  <a:schemeClr val="tx1"/>
                </a:solidFill>
                <a:latin typeface="Arial" pitchFamily="34" charset="0"/>
                <a:ea typeface="+mn-ea"/>
                <a:cs typeface="Arial" pitchFamily="34" charset="0"/>
              </a:rPr>
              <a:t>Weight – Weight:</a:t>
            </a:r>
            <a:br>
              <a:rPr lang="en-US" sz="1600" b="0" dirty="0" smtClean="0">
                <a:solidFill>
                  <a:schemeClr val="tx1"/>
                </a:solidFill>
                <a:latin typeface="Arial" pitchFamily="34" charset="0"/>
                <a:ea typeface="+mn-ea"/>
                <a:cs typeface="Arial" pitchFamily="34" charset="0"/>
              </a:rPr>
            </a:br>
            <a:r>
              <a:rPr lang="en-US" sz="1600" b="0" dirty="0" smtClean="0">
                <a:solidFill>
                  <a:schemeClr val="tx1"/>
                </a:solidFill>
                <a:latin typeface="Arial" pitchFamily="34" charset="0"/>
                <a:ea typeface="+mn-ea"/>
                <a:cs typeface="Arial" pitchFamily="34" charset="0"/>
              </a:rPr>
              <a:t> Percent by mass (m/m) is the mass of </a:t>
            </a:r>
            <a:r>
              <a:rPr lang="en-US" sz="1600" b="0" dirty="0" smtClean="0">
                <a:solidFill>
                  <a:schemeClr val="tx1"/>
                </a:solidFill>
                <a:latin typeface="Arial" pitchFamily="34" charset="0"/>
                <a:ea typeface="+mn-ea"/>
                <a:cs typeface="Arial" pitchFamily="34" charset="0"/>
                <a:hlinkClick r:id="rId3"/>
              </a:rPr>
              <a:t>solute</a:t>
            </a:r>
            <a:r>
              <a:rPr lang="en-US" sz="1600" b="0" dirty="0" smtClean="0">
                <a:solidFill>
                  <a:schemeClr val="tx1"/>
                </a:solidFill>
                <a:latin typeface="Arial" pitchFamily="34" charset="0"/>
                <a:ea typeface="+mn-ea"/>
                <a:cs typeface="Arial" pitchFamily="34" charset="0"/>
              </a:rPr>
              <a:t> divided by the total mass of the solution, multiplied by 100 %.</a:t>
            </a:r>
            <a:br>
              <a:rPr lang="en-US" sz="1600" b="0" dirty="0" smtClean="0">
                <a:solidFill>
                  <a:schemeClr val="tx1"/>
                </a:solidFill>
                <a:latin typeface="Arial" pitchFamily="34" charset="0"/>
                <a:ea typeface="+mn-ea"/>
                <a:cs typeface="Arial" pitchFamily="34" charset="0"/>
              </a:rPr>
            </a:br>
            <a:r>
              <a:rPr lang="en-US" sz="1600" b="0" dirty="0" smtClean="0">
                <a:solidFill>
                  <a:schemeClr val="tx1"/>
                </a:solidFill>
                <a:latin typeface="Arial" pitchFamily="34" charset="0"/>
                <a:ea typeface="+mn-ea"/>
                <a:cs typeface="Arial" pitchFamily="34" charset="0"/>
              </a:rPr>
              <a:t>Percent by mass =( mass of solute /  total mass of solution) × 100 %</a:t>
            </a:r>
            <a:r>
              <a:rPr lang="en-US" sz="2000" dirty="0" smtClean="0"/>
              <a:t/>
            </a:r>
            <a:br>
              <a:rPr lang="en-US" sz="2000" dirty="0" smtClean="0"/>
            </a:br>
            <a:r>
              <a:rPr lang="en-US" sz="2000" dirty="0" smtClean="0"/>
              <a:t> </a:t>
            </a:r>
            <a:br>
              <a:rPr lang="en-US" sz="2000" dirty="0" smtClean="0"/>
            </a:br>
            <a:endParaRPr lang="en-US" sz="2000" dirty="0"/>
          </a:p>
        </p:txBody>
      </p:sp>
      <p:sp>
        <p:nvSpPr>
          <p:cNvPr id="3" name="Content Placeholder 2"/>
          <p:cNvSpPr>
            <a:spLocks noGrp="1"/>
          </p:cNvSpPr>
          <p:nvPr>
            <p:ph idx="1"/>
          </p:nvPr>
        </p:nvSpPr>
        <p:spPr>
          <a:xfrm>
            <a:off x="457200" y="2286000"/>
            <a:ext cx="7239000" cy="4169736"/>
          </a:xfrm>
        </p:spPr>
        <p:txBody>
          <a:bodyPr>
            <a:normAutofit fontScale="55000" lnSpcReduction="20000"/>
          </a:bodyPr>
          <a:lstStyle/>
          <a:p>
            <a:pPr fontAlgn="base"/>
            <a:r>
              <a:rPr lang="en-US" b="1" dirty="0" smtClean="0"/>
              <a:t>Example  :- </a:t>
            </a:r>
            <a:endParaRPr lang="en-US" dirty="0" smtClean="0"/>
          </a:p>
          <a:p>
            <a:pPr fontAlgn="base"/>
            <a:r>
              <a:rPr lang="en-US" dirty="0" smtClean="0"/>
              <a:t> </a:t>
            </a:r>
          </a:p>
          <a:p>
            <a:pPr fontAlgn="base"/>
            <a:r>
              <a:rPr lang="en-US" dirty="0" smtClean="0"/>
              <a:t>What is the percent by mass of a solution that contains 26.5 g of glucose in 500 g of solution?</a:t>
            </a:r>
          </a:p>
          <a:p>
            <a:pPr fontAlgn="base"/>
            <a:r>
              <a:rPr lang="en-US" dirty="0" smtClean="0"/>
              <a:t> </a:t>
            </a:r>
          </a:p>
          <a:p>
            <a:pPr fontAlgn="base"/>
            <a:r>
              <a:rPr lang="en-US" dirty="0" smtClean="0"/>
              <a:t> </a:t>
            </a:r>
          </a:p>
          <a:p>
            <a:pPr fontAlgn="base"/>
            <a:r>
              <a:rPr lang="en-US" dirty="0" smtClean="0"/>
              <a:t> </a:t>
            </a:r>
          </a:p>
          <a:p>
            <a:pPr fontAlgn="base"/>
            <a:r>
              <a:rPr lang="en-US" i="1" dirty="0" smtClean="0"/>
              <a:t>Solution</a:t>
            </a:r>
            <a:endParaRPr lang="en-US" dirty="0" smtClean="0"/>
          </a:p>
          <a:p>
            <a:pPr fontAlgn="base"/>
            <a:r>
              <a:rPr lang="en-US" dirty="0" smtClean="0"/>
              <a:t>Percent by mass =</a:t>
            </a:r>
          </a:p>
          <a:p>
            <a:pPr fontAlgn="base"/>
            <a:r>
              <a:rPr lang="en-US" dirty="0" smtClean="0"/>
              <a:t>(mass of glucose /total mass of solution)×100=(26.5 / 500) × 100 = 5.30 %</a:t>
            </a:r>
          </a:p>
          <a:p>
            <a:pPr fontAlgn="base"/>
            <a:r>
              <a:rPr lang="en-US" dirty="0" smtClean="0"/>
              <a:t> </a:t>
            </a:r>
          </a:p>
          <a:p>
            <a:pPr fontAlgn="base"/>
            <a:r>
              <a:rPr lang="en-US" b="1" dirty="0" smtClean="0"/>
              <a:t>Volume –Volume :</a:t>
            </a:r>
            <a:endParaRPr lang="en-US" dirty="0" smtClean="0"/>
          </a:p>
          <a:p>
            <a:pPr fontAlgn="base"/>
            <a:r>
              <a:rPr lang="en-US" dirty="0" smtClean="0"/>
              <a:t> </a:t>
            </a:r>
          </a:p>
          <a:p>
            <a:pPr fontAlgn="base"/>
            <a:r>
              <a:rPr lang="en-US" dirty="0" smtClean="0"/>
              <a:t>Percent by volume (v/v) is the volume of solute divided by the total volume of the solution, multiplied by 100 %.</a:t>
            </a:r>
          </a:p>
          <a:p>
            <a:pPr fontAlgn="base"/>
            <a:r>
              <a:rPr lang="en-US" dirty="0" smtClean="0"/>
              <a:t>Percent by volume = (volume of solute /total volume of solution) × 100 </a:t>
            </a:r>
          </a:p>
          <a:p>
            <a:pPr fontAlgn="base"/>
            <a:r>
              <a:rPr lang="en-US" dirty="0" smtClean="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fontAlgn="base"/>
            <a:r>
              <a:rPr lang="en-US" b="1" dirty="0" smtClean="0"/>
              <a:t>Example</a:t>
            </a:r>
            <a:r>
              <a:rPr lang="en-US" dirty="0" smtClean="0"/>
              <a:t>:- </a:t>
            </a:r>
          </a:p>
          <a:p>
            <a:pPr fontAlgn="base"/>
            <a:r>
              <a:rPr lang="en-US" dirty="0" smtClean="0"/>
              <a:t> </a:t>
            </a:r>
          </a:p>
          <a:p>
            <a:pPr fontAlgn="base"/>
            <a:r>
              <a:rPr lang="en-US" dirty="0" smtClean="0"/>
              <a:t>What is the percent by </a:t>
            </a:r>
            <a:r>
              <a:rPr lang="en-US" dirty="0" err="1" smtClean="0"/>
              <a:t>volum</a:t>
            </a:r>
            <a:r>
              <a:rPr lang="en-US" dirty="0" smtClean="0"/>
              <a:t> of a solution that contains 50 ml of ethyl alcohol  in 500 ml of solution?</a:t>
            </a:r>
          </a:p>
          <a:p>
            <a:pPr fontAlgn="base"/>
            <a:r>
              <a:rPr lang="en-US" i="1" dirty="0" smtClean="0"/>
              <a:t>Solution</a:t>
            </a:r>
            <a:endParaRPr lang="en-US" dirty="0" smtClean="0"/>
          </a:p>
          <a:p>
            <a:r>
              <a:rPr lang="en-US" dirty="0" smtClean="0"/>
              <a:t>Percent by volume = (volume of solute /total volume of solution) × 100</a:t>
            </a:r>
          </a:p>
          <a:p>
            <a:r>
              <a:rPr lang="en-US" dirty="0" smtClean="0"/>
              <a:t>(50/500) × 100 = 10 %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smtClean="0"/>
              <a:t>Weight</a:t>
            </a:r>
            <a:r>
              <a:rPr lang="en-US" dirty="0" smtClean="0"/>
              <a:t> – </a:t>
            </a:r>
            <a:r>
              <a:rPr lang="en-US" b="1" dirty="0" err="1" smtClean="0"/>
              <a:t>Volum</a:t>
            </a:r>
            <a:r>
              <a:rPr lang="en-US" dirty="0" smtClean="0"/>
              <a:t>:</a:t>
            </a:r>
          </a:p>
          <a:p>
            <a:r>
              <a:rPr lang="en-US" dirty="0" smtClean="0"/>
              <a:t>(mass of solute / total volume of solution) × 100</a:t>
            </a:r>
          </a:p>
          <a:p>
            <a:r>
              <a:rPr lang="en-US" b="1" dirty="0" smtClean="0"/>
              <a:t>Volum</a:t>
            </a:r>
            <a:r>
              <a:rPr lang="en-US" dirty="0" smtClean="0"/>
              <a:t>e –</a:t>
            </a:r>
            <a:r>
              <a:rPr lang="en-US" b="1" dirty="0" smtClean="0"/>
              <a:t> Weight</a:t>
            </a:r>
            <a:r>
              <a:rPr lang="en-US" dirty="0" smtClean="0"/>
              <a:t>:</a:t>
            </a:r>
          </a:p>
          <a:p>
            <a:r>
              <a:rPr lang="en-US" dirty="0" smtClean="0"/>
              <a:t>(volume of solute / mass of solution)  × 100</a:t>
            </a:r>
          </a:p>
          <a:p>
            <a:pPr fontAlgn="base"/>
            <a:r>
              <a:rPr lang="en-US" b="1" dirty="0" smtClean="0"/>
              <a:t>Example</a:t>
            </a:r>
            <a:endParaRPr lang="en-US" dirty="0" smtClean="0"/>
          </a:p>
          <a:p>
            <a:r>
              <a:rPr lang="en-US" dirty="0" smtClean="0"/>
              <a:t>Adding 5 g from liquid organic (density 1.5 g/ml) to 45 g of water density of product solution 1.1 g/ml .calculate the percent concentration( w-w) – (w-v) –(v-v) –(v-w).</a:t>
            </a:r>
          </a:p>
          <a:p>
            <a:pPr fontAlgn="base"/>
            <a:r>
              <a:rPr lang="en-US" i="1" dirty="0" smtClean="0"/>
              <a:t>Solution</a:t>
            </a:r>
            <a:endParaRPr lang="en-US" dirty="0" smtClean="0"/>
          </a:p>
          <a:p>
            <a:pPr lvl="0"/>
            <a:r>
              <a:rPr lang="en-US" dirty="0" smtClean="0"/>
              <a:t>% w-w = ( mass of solute /  total mass of solution) × 100 </a:t>
            </a:r>
          </a:p>
          <a:p>
            <a:r>
              <a:rPr lang="en-US" dirty="0" smtClean="0"/>
              <a:t>% w-w  = (  5 ÷ 50 )  × 100 = 10 %</a:t>
            </a:r>
          </a:p>
          <a:p>
            <a:pPr lvl="0"/>
            <a:r>
              <a:rPr lang="en-US" dirty="0" smtClean="0"/>
              <a:t>% w-v =  (mass of solute / total volume of solution) × 100</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68</TotalTime>
  <Words>2039</Words>
  <Application>Microsoft Office PowerPoint</Application>
  <PresentationFormat>On-screen Show (4:3)</PresentationFormat>
  <Paragraphs>366</Paragraphs>
  <Slides>45</Slides>
  <Notes>1</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Opulent</vt:lpstr>
      <vt:lpstr>   Analytical Chemistry  </vt:lpstr>
      <vt:lpstr>Slide 2</vt:lpstr>
      <vt:lpstr>Slide 3</vt:lpstr>
      <vt:lpstr>Slide 4</vt:lpstr>
      <vt:lpstr>Slide 5</vt:lpstr>
      <vt:lpstr>Slide 6</vt:lpstr>
      <vt:lpstr>Percent concentration :   Show the relation between the solute and solution here are four  types of percent concentration Weight – Weight:  Percent by mass (m/m) is the mass of solute divided by the total mass of the solution, multiplied by 100 %. Percent by mass =( mass of solute /  total mass of solution) × 100 %   </vt:lpstr>
      <vt:lpstr>Slide 8</vt:lpstr>
      <vt:lpstr>Slide 9</vt:lpstr>
      <vt:lpstr>Slide 10</vt:lpstr>
      <vt:lpstr>Normality concentration  </vt:lpstr>
      <vt:lpstr>Slide 12</vt:lpstr>
      <vt:lpstr>Slide 13</vt:lpstr>
      <vt:lpstr>Slide 14</vt:lpstr>
      <vt:lpstr>Molar concentration</vt:lpstr>
      <vt:lpstr>Slide 16</vt:lpstr>
      <vt:lpstr>Slide 17</vt:lpstr>
      <vt:lpstr>Slide 18</vt:lpstr>
      <vt:lpstr>Slide 19</vt:lpstr>
      <vt:lpstr>Acid and Base </vt:lpstr>
      <vt:lpstr>Slide 21</vt:lpstr>
      <vt:lpstr>Slide 22</vt:lpstr>
      <vt:lpstr>Slide 23</vt:lpstr>
      <vt:lpstr>Slide 24</vt:lpstr>
      <vt:lpstr>Titration of alkaline:-  </vt:lpstr>
      <vt:lpstr>Titration of simple alkaline  </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ANALYTICAL CHEMISTRY </dc:title>
  <dc:creator>nesrein</dc:creator>
  <cp:lastModifiedBy>nesrein</cp:lastModifiedBy>
  <cp:revision>26</cp:revision>
  <dcterms:created xsi:type="dcterms:W3CDTF">2018-04-08T16:18:41Z</dcterms:created>
  <dcterms:modified xsi:type="dcterms:W3CDTF">2020-03-22T05:22:46Z</dcterms:modified>
</cp:coreProperties>
</file>